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E782C-0D64-44B6-9878-194E19BAD308}" type="datetimeFigureOut">
              <a:rPr lang="fr-BE" smtClean="0"/>
              <a:t>19/01/2018</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01346-4480-48A8-BDE0-90289367E3BD}" type="slidenum">
              <a:rPr lang="fr-BE" smtClean="0"/>
              <a:t>‹N°›</a:t>
            </a:fld>
            <a:endParaRPr lang="fr-BE"/>
          </a:p>
        </p:txBody>
      </p:sp>
    </p:spTree>
    <p:extLst>
      <p:ext uri="{BB962C8B-B14F-4D97-AF65-F5344CB8AC3E}">
        <p14:creationId xmlns:p14="http://schemas.microsoft.com/office/powerpoint/2010/main" val="282718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33124"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79582D-9F2E-42EE-9B94-79132A3E7A8A}" type="slidenum">
              <a:rPr lang="fr-FR" altLang="fr-FR">
                <a:solidFill>
                  <a:srgbClr val="000000"/>
                </a:solidFill>
              </a:rPr>
              <a:pPr eaLnBrk="1" hangingPunct="1"/>
              <a:t>3</a:t>
            </a:fld>
            <a:endParaRPr lang="fr-FR" altLang="fr-FR">
              <a:solidFill>
                <a:srgbClr val="000000"/>
              </a:solidFill>
            </a:endParaRPr>
          </a:p>
        </p:txBody>
      </p:sp>
    </p:spTree>
    <p:extLst>
      <p:ext uri="{BB962C8B-B14F-4D97-AF65-F5344CB8AC3E}">
        <p14:creationId xmlns:p14="http://schemas.microsoft.com/office/powerpoint/2010/main" val="974690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2340"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BFAFC40-598E-4E50-8405-135BB2754B5F}" type="slidenum">
              <a:rPr lang="fr-FR" altLang="fr-FR">
                <a:solidFill>
                  <a:srgbClr val="000000"/>
                </a:solidFill>
              </a:rPr>
              <a:pPr eaLnBrk="1" hangingPunct="1"/>
              <a:t>14</a:t>
            </a:fld>
            <a:endParaRPr lang="fr-FR" altLang="fr-FR">
              <a:solidFill>
                <a:srgbClr val="000000"/>
              </a:solidFill>
            </a:endParaRPr>
          </a:p>
        </p:txBody>
      </p:sp>
    </p:spTree>
    <p:extLst>
      <p:ext uri="{BB962C8B-B14F-4D97-AF65-F5344CB8AC3E}">
        <p14:creationId xmlns:p14="http://schemas.microsoft.com/office/powerpoint/2010/main" val="370502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3364"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373CD9-FE89-4D39-B2C4-EA101017F0CD}" type="slidenum">
              <a:rPr lang="fr-FR" altLang="fr-FR">
                <a:solidFill>
                  <a:srgbClr val="000000"/>
                </a:solidFill>
              </a:rPr>
              <a:pPr eaLnBrk="1" hangingPunct="1"/>
              <a:t>15</a:t>
            </a:fld>
            <a:endParaRPr lang="fr-FR" altLang="fr-FR">
              <a:solidFill>
                <a:srgbClr val="000000"/>
              </a:solidFill>
            </a:endParaRPr>
          </a:p>
        </p:txBody>
      </p:sp>
    </p:spTree>
    <p:extLst>
      <p:ext uri="{BB962C8B-B14F-4D97-AF65-F5344CB8AC3E}">
        <p14:creationId xmlns:p14="http://schemas.microsoft.com/office/powerpoint/2010/main" val="2171912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4388"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7D04EEA-5419-47F1-847C-EA1F3769B1F7}" type="slidenum">
              <a:rPr lang="fr-FR" altLang="fr-FR">
                <a:solidFill>
                  <a:srgbClr val="000000"/>
                </a:solidFill>
              </a:rPr>
              <a:pPr eaLnBrk="1" hangingPunct="1"/>
              <a:t>16</a:t>
            </a:fld>
            <a:endParaRPr lang="fr-FR" altLang="fr-FR">
              <a:solidFill>
                <a:srgbClr val="000000"/>
              </a:solidFill>
            </a:endParaRPr>
          </a:p>
        </p:txBody>
      </p:sp>
    </p:spTree>
    <p:extLst>
      <p:ext uri="{BB962C8B-B14F-4D97-AF65-F5344CB8AC3E}">
        <p14:creationId xmlns:p14="http://schemas.microsoft.com/office/powerpoint/2010/main" val="297415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5412"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B82853B-1152-4E29-9A07-C7FE96585CF1}" type="slidenum">
              <a:rPr lang="fr-FR" altLang="fr-FR">
                <a:solidFill>
                  <a:srgbClr val="000000"/>
                </a:solidFill>
              </a:rPr>
              <a:pPr eaLnBrk="1" hangingPunct="1"/>
              <a:t>17</a:t>
            </a:fld>
            <a:endParaRPr lang="fr-FR" altLang="fr-FR">
              <a:solidFill>
                <a:srgbClr val="000000"/>
              </a:solidFill>
            </a:endParaRPr>
          </a:p>
        </p:txBody>
      </p:sp>
    </p:spTree>
    <p:extLst>
      <p:ext uri="{BB962C8B-B14F-4D97-AF65-F5344CB8AC3E}">
        <p14:creationId xmlns:p14="http://schemas.microsoft.com/office/powerpoint/2010/main" val="218567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6436"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7BB136A-EBC9-460A-8E71-3B7346B06A39}" type="slidenum">
              <a:rPr lang="fr-FR" altLang="fr-FR">
                <a:solidFill>
                  <a:srgbClr val="000000"/>
                </a:solidFill>
              </a:rPr>
              <a:pPr eaLnBrk="1" hangingPunct="1"/>
              <a:t>18</a:t>
            </a:fld>
            <a:endParaRPr lang="fr-FR" altLang="fr-FR">
              <a:solidFill>
                <a:srgbClr val="000000"/>
              </a:solidFill>
            </a:endParaRPr>
          </a:p>
        </p:txBody>
      </p:sp>
    </p:spTree>
    <p:extLst>
      <p:ext uri="{BB962C8B-B14F-4D97-AF65-F5344CB8AC3E}">
        <p14:creationId xmlns:p14="http://schemas.microsoft.com/office/powerpoint/2010/main" val="1619186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7460"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74FAF64-C5EF-44C9-AA8F-D37ED5935998}" type="slidenum">
              <a:rPr lang="fr-FR" altLang="fr-FR">
                <a:solidFill>
                  <a:srgbClr val="000000"/>
                </a:solidFill>
              </a:rPr>
              <a:pPr eaLnBrk="1" hangingPunct="1"/>
              <a:t>19</a:t>
            </a:fld>
            <a:endParaRPr lang="fr-FR" altLang="fr-FR">
              <a:solidFill>
                <a:srgbClr val="000000"/>
              </a:solidFill>
            </a:endParaRPr>
          </a:p>
        </p:txBody>
      </p:sp>
    </p:spTree>
    <p:extLst>
      <p:ext uri="{BB962C8B-B14F-4D97-AF65-F5344CB8AC3E}">
        <p14:creationId xmlns:p14="http://schemas.microsoft.com/office/powerpoint/2010/main" val="65665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8484"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316E39-C043-4116-8F6D-57E5A4AE726E}" type="slidenum">
              <a:rPr lang="fr-FR" altLang="fr-FR">
                <a:solidFill>
                  <a:srgbClr val="000000"/>
                </a:solidFill>
              </a:rPr>
              <a:pPr eaLnBrk="1" hangingPunct="1"/>
              <a:t>20</a:t>
            </a:fld>
            <a:endParaRPr lang="fr-FR" altLang="fr-FR">
              <a:solidFill>
                <a:srgbClr val="000000"/>
              </a:solidFill>
            </a:endParaRPr>
          </a:p>
        </p:txBody>
      </p:sp>
    </p:spTree>
    <p:extLst>
      <p:ext uri="{BB962C8B-B14F-4D97-AF65-F5344CB8AC3E}">
        <p14:creationId xmlns:p14="http://schemas.microsoft.com/office/powerpoint/2010/main" val="212150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49508"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D467C68-1B71-414F-991B-5D51B0A62D0B}" type="slidenum">
              <a:rPr lang="fr-FR" altLang="fr-FR">
                <a:solidFill>
                  <a:srgbClr val="000000"/>
                </a:solidFill>
              </a:rPr>
              <a:pPr eaLnBrk="1" hangingPunct="1"/>
              <a:t>21</a:t>
            </a:fld>
            <a:endParaRPr lang="fr-FR" altLang="fr-FR">
              <a:solidFill>
                <a:srgbClr val="000000"/>
              </a:solidFill>
            </a:endParaRPr>
          </a:p>
        </p:txBody>
      </p:sp>
    </p:spTree>
    <p:extLst>
      <p:ext uri="{BB962C8B-B14F-4D97-AF65-F5344CB8AC3E}">
        <p14:creationId xmlns:p14="http://schemas.microsoft.com/office/powerpoint/2010/main" val="250470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0532"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B94653B-D863-43E4-971A-AD227FA10B3B}" type="slidenum">
              <a:rPr lang="fr-FR" altLang="fr-FR">
                <a:solidFill>
                  <a:srgbClr val="000000"/>
                </a:solidFill>
              </a:rPr>
              <a:pPr eaLnBrk="1" hangingPunct="1"/>
              <a:t>22</a:t>
            </a:fld>
            <a:endParaRPr lang="fr-FR" altLang="fr-FR">
              <a:solidFill>
                <a:srgbClr val="000000"/>
              </a:solidFill>
            </a:endParaRPr>
          </a:p>
        </p:txBody>
      </p:sp>
    </p:spTree>
    <p:extLst>
      <p:ext uri="{BB962C8B-B14F-4D97-AF65-F5344CB8AC3E}">
        <p14:creationId xmlns:p14="http://schemas.microsoft.com/office/powerpoint/2010/main" val="1145128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1556"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0759DF-DF99-45BB-B839-C24E13538685}" type="slidenum">
              <a:rPr lang="fr-FR" altLang="fr-FR">
                <a:solidFill>
                  <a:srgbClr val="000000"/>
                </a:solidFill>
              </a:rPr>
              <a:pPr eaLnBrk="1" hangingPunct="1"/>
              <a:t>23</a:t>
            </a:fld>
            <a:endParaRPr lang="fr-FR" altLang="fr-FR">
              <a:solidFill>
                <a:srgbClr val="000000"/>
              </a:solidFill>
            </a:endParaRPr>
          </a:p>
        </p:txBody>
      </p:sp>
    </p:spTree>
    <p:extLst>
      <p:ext uri="{BB962C8B-B14F-4D97-AF65-F5344CB8AC3E}">
        <p14:creationId xmlns:p14="http://schemas.microsoft.com/office/powerpoint/2010/main" val="102965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A1DBC0-13E8-4362-BCFB-5D062F737259}" type="slidenum">
              <a:rPr lang="fr-FR" altLang="fr-FR">
                <a:solidFill>
                  <a:srgbClr val="000000"/>
                </a:solidFill>
              </a:rPr>
              <a:pPr eaLnBrk="1" hangingPunct="1"/>
              <a:t>4</a:t>
            </a:fld>
            <a:endParaRPr lang="fr-FR" altLang="fr-FR">
              <a:solidFill>
                <a:srgbClr val="000000"/>
              </a:solidFill>
            </a:endParaRPr>
          </a:p>
        </p:txBody>
      </p:sp>
      <p:sp>
        <p:nvSpPr>
          <p:cNvPr id="134147" name="Rectangle 2"/>
          <p:cNvSpPr>
            <a:spLocks noRo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fr-FR" altLang="fr-FR" smtClean="0">
              <a:latin typeface="Arial" panose="020B0604020202020204" pitchFamily="34" charset="0"/>
            </a:endParaRPr>
          </a:p>
        </p:txBody>
      </p:sp>
    </p:spTree>
    <p:extLst>
      <p:ext uri="{BB962C8B-B14F-4D97-AF65-F5344CB8AC3E}">
        <p14:creationId xmlns:p14="http://schemas.microsoft.com/office/powerpoint/2010/main" val="842250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2580"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613151-8202-4718-AD07-2D9C45B31AE7}" type="slidenum">
              <a:rPr lang="fr-FR" altLang="fr-FR">
                <a:solidFill>
                  <a:srgbClr val="000000"/>
                </a:solidFill>
              </a:rPr>
              <a:pPr eaLnBrk="1" hangingPunct="1"/>
              <a:t>24</a:t>
            </a:fld>
            <a:endParaRPr lang="fr-FR" altLang="fr-FR">
              <a:solidFill>
                <a:srgbClr val="000000"/>
              </a:solidFill>
            </a:endParaRPr>
          </a:p>
        </p:txBody>
      </p:sp>
    </p:spTree>
    <p:extLst>
      <p:ext uri="{BB962C8B-B14F-4D97-AF65-F5344CB8AC3E}">
        <p14:creationId xmlns:p14="http://schemas.microsoft.com/office/powerpoint/2010/main" val="175544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3604"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C80E2E-BBBD-43F8-B9EE-BD040C759EFE}" type="slidenum">
              <a:rPr lang="fr-FR" altLang="fr-FR">
                <a:solidFill>
                  <a:srgbClr val="000000"/>
                </a:solidFill>
              </a:rPr>
              <a:pPr eaLnBrk="1" hangingPunct="1"/>
              <a:t>25</a:t>
            </a:fld>
            <a:endParaRPr lang="fr-FR" altLang="fr-FR">
              <a:solidFill>
                <a:srgbClr val="000000"/>
              </a:solidFill>
            </a:endParaRPr>
          </a:p>
        </p:txBody>
      </p:sp>
    </p:spTree>
    <p:extLst>
      <p:ext uri="{BB962C8B-B14F-4D97-AF65-F5344CB8AC3E}">
        <p14:creationId xmlns:p14="http://schemas.microsoft.com/office/powerpoint/2010/main" val="2913324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4628"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4EDA6F-A698-4151-A05A-F1A4682BA42F}" type="slidenum">
              <a:rPr lang="fr-FR" altLang="fr-FR">
                <a:solidFill>
                  <a:srgbClr val="000000"/>
                </a:solidFill>
              </a:rPr>
              <a:pPr eaLnBrk="1" hangingPunct="1"/>
              <a:t>26</a:t>
            </a:fld>
            <a:endParaRPr lang="fr-FR" altLang="fr-FR">
              <a:solidFill>
                <a:srgbClr val="000000"/>
              </a:solidFill>
            </a:endParaRPr>
          </a:p>
        </p:txBody>
      </p:sp>
    </p:spTree>
    <p:extLst>
      <p:ext uri="{BB962C8B-B14F-4D97-AF65-F5344CB8AC3E}">
        <p14:creationId xmlns:p14="http://schemas.microsoft.com/office/powerpoint/2010/main" val="266727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5652"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3B1D96-8718-4246-8293-86ECE6C9C6A3}" type="slidenum">
              <a:rPr lang="fr-FR" altLang="fr-FR">
                <a:solidFill>
                  <a:srgbClr val="000000"/>
                </a:solidFill>
              </a:rPr>
              <a:pPr eaLnBrk="1" hangingPunct="1"/>
              <a:t>27</a:t>
            </a:fld>
            <a:endParaRPr lang="fr-FR" altLang="fr-FR">
              <a:solidFill>
                <a:srgbClr val="000000"/>
              </a:solidFill>
            </a:endParaRPr>
          </a:p>
        </p:txBody>
      </p:sp>
    </p:spTree>
    <p:extLst>
      <p:ext uri="{BB962C8B-B14F-4D97-AF65-F5344CB8AC3E}">
        <p14:creationId xmlns:p14="http://schemas.microsoft.com/office/powerpoint/2010/main" val="1855805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56676"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8EAFBC6-D9D6-4C9B-90BC-1DE7924D3718}" type="slidenum">
              <a:rPr lang="fr-FR" altLang="fr-FR">
                <a:solidFill>
                  <a:srgbClr val="000000"/>
                </a:solidFill>
              </a:rPr>
              <a:pPr eaLnBrk="1" hangingPunct="1"/>
              <a:t>28</a:t>
            </a:fld>
            <a:endParaRPr lang="fr-FR" altLang="fr-FR">
              <a:solidFill>
                <a:srgbClr val="000000"/>
              </a:solidFill>
            </a:endParaRPr>
          </a:p>
        </p:txBody>
      </p:sp>
    </p:spTree>
    <p:extLst>
      <p:ext uri="{BB962C8B-B14F-4D97-AF65-F5344CB8AC3E}">
        <p14:creationId xmlns:p14="http://schemas.microsoft.com/office/powerpoint/2010/main" val="362040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p:spPr>
        <p:txBody>
          <a:bodyPr/>
          <a:lstStyle/>
          <a:p>
            <a:endParaRPr lang="fr-FR" altLang="fr-FR" smtClean="0">
              <a:latin typeface="Arial" panose="020B0604020202020204" pitchFamily="34" charset="0"/>
            </a:endParaRPr>
          </a:p>
        </p:txBody>
      </p:sp>
      <p:sp>
        <p:nvSpPr>
          <p:cNvPr id="135172" name="Slide Number Placeholder 3"/>
          <p:cNvSpPr>
            <a:spLocks noGrp="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F5DE691-3A13-4466-8B6E-BF9F7F1A56A0}" type="slidenum">
              <a:rPr lang="fr-FR" altLang="fr-FR">
                <a:solidFill>
                  <a:srgbClr val="000000"/>
                </a:solidFill>
              </a:rPr>
              <a:pPr eaLnBrk="1" hangingPunct="1"/>
              <a:t>7</a:t>
            </a:fld>
            <a:endParaRPr lang="fr-FR" altLang="fr-FR">
              <a:solidFill>
                <a:srgbClr val="000000"/>
              </a:solidFill>
            </a:endParaRPr>
          </a:p>
        </p:txBody>
      </p:sp>
    </p:spTree>
    <p:extLst>
      <p:ext uri="{BB962C8B-B14F-4D97-AF65-F5344CB8AC3E}">
        <p14:creationId xmlns:p14="http://schemas.microsoft.com/office/powerpoint/2010/main" val="3551305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5ABB66E-B7E7-40A0-ABB4-C2714ABF5092}" type="slidenum">
              <a:rPr lang="fr-FR" altLang="fr-FR">
                <a:solidFill>
                  <a:srgbClr val="000000"/>
                </a:solidFill>
              </a:rPr>
              <a:pPr eaLnBrk="1" hangingPunct="1"/>
              <a:t>8</a:t>
            </a:fld>
            <a:endParaRPr lang="fr-FR" altLang="fr-FR">
              <a:solidFill>
                <a:srgbClr val="000000"/>
              </a:solidFill>
            </a:endParaRPr>
          </a:p>
        </p:txBody>
      </p:sp>
      <p:sp>
        <p:nvSpPr>
          <p:cNvPr id="136195" name="Rectangle 2"/>
          <p:cNvSpPr>
            <a:spLocks noRo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fr-FR" altLang="fr-FR" smtClean="0">
              <a:latin typeface="Arial" panose="020B0604020202020204" pitchFamily="34" charset="0"/>
            </a:endParaRPr>
          </a:p>
        </p:txBody>
      </p:sp>
    </p:spTree>
    <p:extLst>
      <p:ext uri="{BB962C8B-B14F-4D97-AF65-F5344CB8AC3E}">
        <p14:creationId xmlns:p14="http://schemas.microsoft.com/office/powerpoint/2010/main" val="282718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D031AF0-810C-479A-A587-886DAD7B1971}" type="slidenum">
              <a:rPr lang="fr-FR" altLang="fr-FR">
                <a:solidFill>
                  <a:srgbClr val="000000"/>
                </a:solidFill>
              </a:rPr>
              <a:pPr eaLnBrk="1" hangingPunct="1"/>
              <a:t>9</a:t>
            </a:fld>
            <a:endParaRPr lang="fr-FR" altLang="fr-FR">
              <a:solidFill>
                <a:srgbClr val="000000"/>
              </a:solidFill>
            </a:endParaRPr>
          </a:p>
        </p:txBody>
      </p:sp>
      <p:sp>
        <p:nvSpPr>
          <p:cNvPr id="137219" name="Rectangle 2"/>
          <p:cNvSpPr>
            <a:spLocks noRo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fr-FR" altLang="fr-FR" smtClean="0">
              <a:latin typeface="Arial" panose="020B0604020202020204" pitchFamily="34" charset="0"/>
            </a:endParaRPr>
          </a:p>
        </p:txBody>
      </p:sp>
    </p:spTree>
    <p:extLst>
      <p:ext uri="{BB962C8B-B14F-4D97-AF65-F5344CB8AC3E}">
        <p14:creationId xmlns:p14="http://schemas.microsoft.com/office/powerpoint/2010/main" val="371581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D525509-C0EA-49EF-833C-70A65F2F096D}" type="slidenum">
              <a:rPr lang="fr-FR" altLang="fr-FR">
                <a:solidFill>
                  <a:srgbClr val="000000"/>
                </a:solidFill>
              </a:rPr>
              <a:pPr eaLnBrk="1" hangingPunct="1"/>
              <a:t>10</a:t>
            </a:fld>
            <a:endParaRPr lang="fr-FR" altLang="fr-FR">
              <a:solidFill>
                <a:srgbClr val="000000"/>
              </a:solidFill>
            </a:endParaRPr>
          </a:p>
        </p:txBody>
      </p:sp>
      <p:sp>
        <p:nvSpPr>
          <p:cNvPr id="138243" name="Rectangle 2"/>
          <p:cNvSpPr>
            <a:spLocks noRo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fr-FR" altLang="fr-FR" smtClean="0">
              <a:latin typeface="Arial" panose="020B0604020202020204" pitchFamily="34" charset="0"/>
            </a:endParaRPr>
          </a:p>
        </p:txBody>
      </p:sp>
    </p:spTree>
    <p:extLst>
      <p:ext uri="{BB962C8B-B14F-4D97-AF65-F5344CB8AC3E}">
        <p14:creationId xmlns:p14="http://schemas.microsoft.com/office/powerpoint/2010/main" val="213899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6EE244-682C-4A0D-BBA2-42F77E9AB386}" type="slidenum">
              <a:rPr lang="fr-FR" altLang="fr-FR">
                <a:solidFill>
                  <a:srgbClr val="000000"/>
                </a:solidFill>
              </a:rPr>
              <a:pPr eaLnBrk="1" hangingPunct="1"/>
              <a:t>11</a:t>
            </a:fld>
            <a:endParaRPr lang="fr-FR" altLang="fr-FR">
              <a:solidFill>
                <a:srgbClr val="000000"/>
              </a:solidFill>
            </a:endParaRPr>
          </a:p>
        </p:txBody>
      </p:sp>
      <p:sp>
        <p:nvSpPr>
          <p:cNvPr id="139267" name="Rectangle 2"/>
          <p:cNvSpPr>
            <a:spLocks noRo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fr-FR" altLang="fr-FR" smtClean="0">
              <a:latin typeface="Arial" panose="020B0604020202020204" pitchFamily="34" charset="0"/>
            </a:endParaRPr>
          </a:p>
        </p:txBody>
      </p:sp>
    </p:spTree>
    <p:extLst>
      <p:ext uri="{BB962C8B-B14F-4D97-AF65-F5344CB8AC3E}">
        <p14:creationId xmlns:p14="http://schemas.microsoft.com/office/powerpoint/2010/main" val="363752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DBE5AE-A1A8-4F7F-9D45-443C6D96E8DC}" type="slidenum">
              <a:rPr lang="fr-FR" altLang="fr-FR">
                <a:solidFill>
                  <a:srgbClr val="000000"/>
                </a:solidFill>
              </a:rPr>
              <a:pPr eaLnBrk="1" hangingPunct="1"/>
              <a:t>12</a:t>
            </a:fld>
            <a:endParaRPr lang="fr-FR" altLang="fr-FR">
              <a:solidFill>
                <a:srgbClr val="000000"/>
              </a:solidFill>
            </a:endParaRPr>
          </a:p>
        </p:txBody>
      </p:sp>
      <p:sp>
        <p:nvSpPr>
          <p:cNvPr id="140291" name="Rectangle 2"/>
          <p:cNvSpPr>
            <a:spLocks noRo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r>
              <a:rPr lang="en-US" altLang="fr-FR" smtClean="0">
                <a:latin typeface="Arial" panose="020B0604020202020204" pitchFamily="34" charset="0"/>
              </a:rPr>
              <a:t>There are discontinuities for THI. We can see there are spatially difference  among these methods</a:t>
            </a:r>
          </a:p>
          <a:p>
            <a:pPr eaLnBrk="1" hangingPunct="1"/>
            <a:r>
              <a:rPr lang="en-US" altLang="fr-FR" smtClean="0">
                <a:latin typeface="Arial" panose="020B0604020202020204" pitchFamily="34" charset="0"/>
              </a:rPr>
              <a:t>KED is significantly related to elevation and yields highest of total rainfall in the basin.</a:t>
            </a:r>
          </a:p>
        </p:txBody>
      </p:sp>
    </p:spTree>
    <p:extLst>
      <p:ext uri="{BB962C8B-B14F-4D97-AF65-F5344CB8AC3E}">
        <p14:creationId xmlns:p14="http://schemas.microsoft.com/office/powerpoint/2010/main" val="301297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0944FB7-9BF9-4722-8590-A993A3D83AAC}" type="slidenum">
              <a:rPr lang="fr-FR" altLang="fr-FR">
                <a:solidFill>
                  <a:srgbClr val="000000"/>
                </a:solidFill>
              </a:rPr>
              <a:pPr eaLnBrk="1" hangingPunct="1"/>
              <a:t>13</a:t>
            </a:fld>
            <a:endParaRPr lang="fr-FR" altLang="fr-FR">
              <a:solidFill>
                <a:srgbClr val="000000"/>
              </a:solidFill>
            </a:endParaRPr>
          </a:p>
        </p:txBody>
      </p:sp>
      <p:sp>
        <p:nvSpPr>
          <p:cNvPr id="141315" name="Rectangle 2"/>
          <p:cNvSpPr>
            <a:spLocks noRo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r>
              <a:rPr lang="en-US" altLang="fr-FR" smtClean="0">
                <a:latin typeface="Arial" panose="020B0604020202020204" pitchFamily="34" charset="0"/>
              </a:rPr>
              <a:t>This 4 stations contain all daily data from 1976 to 2005. IDW, ORK and OCK yield nearly the same distribution of interpolated rainfall. UNK and KED give surprising results. This may be due to correlation between coordinate and rainfall values is not good. Big part of the basin has very high rainfall, in contrary, other part has very low rainfall. That’s why the areal mean rainfall in the basin is not much higher that the previous cases.</a:t>
            </a:r>
          </a:p>
        </p:txBody>
      </p:sp>
    </p:spTree>
    <p:extLst>
      <p:ext uri="{BB962C8B-B14F-4D97-AF65-F5344CB8AC3E}">
        <p14:creationId xmlns:p14="http://schemas.microsoft.com/office/powerpoint/2010/main" val="272075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B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BE"/>
          </a:p>
        </p:txBody>
      </p:sp>
      <p:sp>
        <p:nvSpPr>
          <p:cNvPr id="4" name="Espace réservé de la date 3"/>
          <p:cNvSpPr>
            <a:spLocks noGrp="1"/>
          </p:cNvSpPr>
          <p:nvPr>
            <p:ph type="dt" sz="half" idx="10"/>
          </p:nvPr>
        </p:nvSpPr>
        <p:spPr/>
        <p:txBody>
          <a:body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3066883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2477451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B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4207024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BE"/>
          </a:p>
        </p:txBody>
      </p:sp>
      <p:sp>
        <p:nvSpPr>
          <p:cNvPr id="4" name="Rectangle 4"/>
          <p:cNvSpPr>
            <a:spLocks noGrp="1" noChangeArrowheads="1"/>
          </p:cNvSpPr>
          <p:nvPr>
            <p:ph type="dt" sz="half" idx="10"/>
          </p:nvPr>
        </p:nvSpPr>
        <p:spPr>
          <a:ln/>
        </p:spPr>
        <p:txBody>
          <a:bodyPr/>
          <a:lstStyle>
            <a:lvl1pPr>
              <a:defRPr/>
            </a:lvl1pPr>
          </a:lstStyle>
          <a:p>
            <a:pPr>
              <a:defRPr/>
            </a:pPr>
            <a:fld id="{28AA53D7-777F-4154-BDA1-38C282DA4900}" type="datetime1">
              <a:rPr lang="fr-FR">
                <a:solidFill>
                  <a:srgbClr val="000000"/>
                </a:solidFill>
              </a:rPr>
              <a:pPr>
                <a:defRPr/>
              </a:pPr>
              <a:t>19/01/2018</a:t>
            </a:fld>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00A13FB-C02C-41D9-A628-6DF06CF7C725}"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66512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4"/>
          <p:cNvSpPr>
            <a:spLocks noGrp="1" noChangeArrowheads="1"/>
          </p:cNvSpPr>
          <p:nvPr>
            <p:ph type="dt" sz="half" idx="10"/>
          </p:nvPr>
        </p:nvSpPr>
        <p:spPr>
          <a:ln/>
        </p:spPr>
        <p:txBody>
          <a:bodyPr/>
          <a:lstStyle>
            <a:lvl1pPr>
              <a:defRPr/>
            </a:lvl1pPr>
          </a:lstStyle>
          <a:p>
            <a:pPr>
              <a:defRPr/>
            </a:pPr>
            <a:fld id="{37074A12-4C43-4AB8-8883-136AA8159B64}" type="datetime1">
              <a:rPr lang="fr-FR">
                <a:solidFill>
                  <a:srgbClr val="000000"/>
                </a:solidFill>
              </a:rPr>
              <a:pPr>
                <a:defRPr/>
              </a:pPr>
              <a:t>19/01/2018</a:t>
            </a:fld>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0ABE352-7FA8-4934-880A-00691778B317}"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543185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Modifiez le style du titre</a:t>
            </a:r>
            <a:endParaRPr lang="fr-BE"/>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fld id="{E2B86D2E-AA93-40DB-A727-68F01545B314}" type="datetime1">
              <a:rPr lang="fr-FR">
                <a:solidFill>
                  <a:srgbClr val="000000"/>
                </a:solidFill>
              </a:rPr>
              <a:pPr>
                <a:defRPr/>
              </a:pPr>
              <a:t>19/01/2018</a:t>
            </a:fld>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DD4E7AEE-BEBF-46C8-A263-1A2811DBBA98}"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91846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Rectangle 4"/>
          <p:cNvSpPr>
            <a:spLocks noGrp="1" noChangeArrowheads="1"/>
          </p:cNvSpPr>
          <p:nvPr>
            <p:ph type="dt" sz="half" idx="10"/>
          </p:nvPr>
        </p:nvSpPr>
        <p:spPr>
          <a:ln/>
        </p:spPr>
        <p:txBody>
          <a:bodyPr/>
          <a:lstStyle>
            <a:lvl1pPr>
              <a:defRPr/>
            </a:lvl1pPr>
          </a:lstStyle>
          <a:p>
            <a:pPr>
              <a:defRPr/>
            </a:pPr>
            <a:fld id="{FE540646-7A46-4541-9231-17B5BCE97C39}" type="datetime1">
              <a:rPr lang="fr-FR">
                <a:solidFill>
                  <a:srgbClr val="000000"/>
                </a:solidFill>
              </a:rPr>
              <a:pPr>
                <a:defRPr/>
              </a:pPr>
              <a:t>19/01/2018</a:t>
            </a:fld>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883CFF5-3163-4676-A4C9-17EB827DF56D}"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26010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BE"/>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Rectangle 4"/>
          <p:cNvSpPr>
            <a:spLocks noGrp="1" noChangeArrowheads="1"/>
          </p:cNvSpPr>
          <p:nvPr>
            <p:ph type="dt" sz="half" idx="10"/>
          </p:nvPr>
        </p:nvSpPr>
        <p:spPr>
          <a:ln/>
        </p:spPr>
        <p:txBody>
          <a:bodyPr/>
          <a:lstStyle>
            <a:lvl1pPr>
              <a:defRPr/>
            </a:lvl1pPr>
          </a:lstStyle>
          <a:p>
            <a:pPr>
              <a:defRPr/>
            </a:pPr>
            <a:fld id="{F651799F-6B3F-4B5F-8B47-C4DD92614A6C}" type="datetime1">
              <a:rPr lang="fr-FR">
                <a:solidFill>
                  <a:srgbClr val="000000"/>
                </a:solidFill>
              </a:rPr>
              <a:pPr>
                <a:defRPr/>
              </a:pPr>
              <a:t>19/01/2018</a:t>
            </a:fld>
            <a:endParaRPr lang="fr-FR">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8E3C3598-7134-4532-AD3F-D1BD24E17513}"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53150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Rectangle 4"/>
          <p:cNvSpPr>
            <a:spLocks noGrp="1" noChangeArrowheads="1"/>
          </p:cNvSpPr>
          <p:nvPr>
            <p:ph type="dt" sz="half" idx="10"/>
          </p:nvPr>
        </p:nvSpPr>
        <p:spPr>
          <a:ln/>
        </p:spPr>
        <p:txBody>
          <a:bodyPr/>
          <a:lstStyle>
            <a:lvl1pPr>
              <a:defRPr/>
            </a:lvl1pPr>
          </a:lstStyle>
          <a:p>
            <a:pPr>
              <a:defRPr/>
            </a:pPr>
            <a:fld id="{636094CC-3CD1-4DE5-BEA2-F677FF4092EE}" type="datetime1">
              <a:rPr lang="fr-FR">
                <a:solidFill>
                  <a:srgbClr val="000000"/>
                </a:solidFill>
              </a:rPr>
              <a:pPr>
                <a:defRPr/>
              </a:pPr>
              <a:t>19/01/2018</a:t>
            </a:fld>
            <a:endParaRPr lang="fr-FR">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86A0D54D-EF75-4E30-9E37-4C72CDC7E199}"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66170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889A31F9-39F1-4D02-9112-7FC121F4F157}" type="datetime1">
              <a:rPr lang="fr-FR">
                <a:solidFill>
                  <a:srgbClr val="000000"/>
                </a:solidFill>
              </a:rPr>
              <a:pPr>
                <a:defRPr/>
              </a:pPr>
              <a:t>19/01/2018</a:t>
            </a:fld>
            <a:endParaRPr lang="fr-FR">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66CEFBC-F70B-4B57-AB3E-F161146E1C1D}"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1097635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Modifiez le style du titre</a:t>
            </a:r>
            <a:endParaRPr lang="fr-BE"/>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fld id="{9D8BE7D6-6391-4203-8F4D-1967A0796670}" type="datetime1">
              <a:rPr lang="fr-FR">
                <a:solidFill>
                  <a:srgbClr val="000000"/>
                </a:solidFill>
              </a:rPr>
              <a:pPr>
                <a:defRPr/>
              </a:pPr>
              <a:t>19/01/2018</a:t>
            </a:fld>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5632FE5-90A5-4A72-B929-8FCE8D0E0DD0}"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412159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1778494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Modifiez le style du titre</a:t>
            </a:r>
            <a:endParaRPr lang="fr-BE"/>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BE" noProof="0" smtClean="0"/>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fld id="{49692340-1B4D-4479-BDAA-CDC7DDCEAB54}" type="datetime1">
              <a:rPr lang="fr-FR">
                <a:solidFill>
                  <a:srgbClr val="000000"/>
                </a:solidFill>
              </a:rPr>
              <a:pPr>
                <a:defRPr/>
              </a:pPr>
              <a:t>19/01/2018</a:t>
            </a:fld>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A98A270-46BC-4A0E-BC88-BD2053721A9F}"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702039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4"/>
          <p:cNvSpPr>
            <a:spLocks noGrp="1" noChangeArrowheads="1"/>
          </p:cNvSpPr>
          <p:nvPr>
            <p:ph type="dt" sz="half" idx="10"/>
          </p:nvPr>
        </p:nvSpPr>
        <p:spPr>
          <a:ln/>
        </p:spPr>
        <p:txBody>
          <a:bodyPr/>
          <a:lstStyle>
            <a:lvl1pPr>
              <a:defRPr/>
            </a:lvl1pPr>
          </a:lstStyle>
          <a:p>
            <a:pPr>
              <a:defRPr/>
            </a:pPr>
            <a:fld id="{B85B3A10-D0E1-4E0D-ACC5-78D9BDD3E691}" type="datetime1">
              <a:rPr lang="fr-FR">
                <a:solidFill>
                  <a:srgbClr val="000000"/>
                </a:solidFill>
              </a:rPr>
              <a:pPr>
                <a:defRPr/>
              </a:pPr>
              <a:t>19/01/2018</a:t>
            </a:fld>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9C300A9-AE76-42B0-ABE0-91B148B40BA2}"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447931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Modifiez le style du titre</a:t>
            </a:r>
            <a:endParaRPr lang="fr-BE"/>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4"/>
          <p:cNvSpPr>
            <a:spLocks noGrp="1" noChangeArrowheads="1"/>
          </p:cNvSpPr>
          <p:nvPr>
            <p:ph type="dt" sz="half" idx="10"/>
          </p:nvPr>
        </p:nvSpPr>
        <p:spPr>
          <a:ln/>
        </p:spPr>
        <p:txBody>
          <a:bodyPr/>
          <a:lstStyle>
            <a:lvl1pPr>
              <a:defRPr/>
            </a:lvl1pPr>
          </a:lstStyle>
          <a:p>
            <a:pPr>
              <a:defRPr/>
            </a:pPr>
            <a:fld id="{624BCA15-DEED-45AA-9713-6691B7F385AC}" type="datetime1">
              <a:rPr lang="fr-FR">
                <a:solidFill>
                  <a:srgbClr val="000000"/>
                </a:solidFill>
              </a:rPr>
              <a:pPr>
                <a:defRPr/>
              </a:pPr>
              <a:t>19/01/2018</a:t>
            </a:fld>
            <a:endParaRPr lang="fr-F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C5AC1BF-A515-4479-A56C-3BC2877E7A64}"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206311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Modifiez le style du titre</a:t>
            </a:r>
            <a:endParaRPr lang="fr-BE"/>
          </a:p>
        </p:txBody>
      </p:sp>
      <p:sp>
        <p:nvSpPr>
          <p:cNvPr id="3" name="Espace réservé du contenu 2"/>
          <p:cNvSpPr>
            <a:spLocks noGrp="1"/>
          </p:cNvSpPr>
          <p:nvPr>
            <p:ph sz="half" idx="1"/>
          </p:nvPr>
        </p:nvSpPr>
        <p:spPr>
          <a:xfrm>
            <a:off x="609600" y="1600201"/>
            <a:ext cx="53848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quarter" idx="2"/>
          </p:nvPr>
        </p:nvSpPr>
        <p:spPr>
          <a:xfrm>
            <a:off x="6197600" y="1600200"/>
            <a:ext cx="53848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contenu 4"/>
          <p:cNvSpPr>
            <a:spLocks noGrp="1"/>
          </p:cNvSpPr>
          <p:nvPr>
            <p:ph sz="quarter" idx="3"/>
          </p:nvPr>
        </p:nvSpPr>
        <p:spPr>
          <a:xfrm>
            <a:off x="6197600" y="3938589"/>
            <a:ext cx="53848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Rectangle 4"/>
          <p:cNvSpPr>
            <a:spLocks noGrp="1" noChangeArrowheads="1"/>
          </p:cNvSpPr>
          <p:nvPr>
            <p:ph type="dt" sz="half" idx="10"/>
          </p:nvPr>
        </p:nvSpPr>
        <p:spPr>
          <a:ln/>
        </p:spPr>
        <p:txBody>
          <a:bodyPr/>
          <a:lstStyle>
            <a:lvl1pPr>
              <a:defRPr/>
            </a:lvl1pPr>
          </a:lstStyle>
          <a:p>
            <a:pPr>
              <a:defRPr/>
            </a:pPr>
            <a:fld id="{0058AFD9-0101-49D0-A664-E560F217789B}" type="datetime1">
              <a:rPr lang="fr-FR">
                <a:solidFill>
                  <a:srgbClr val="000000"/>
                </a:solidFill>
              </a:rPr>
              <a:pPr>
                <a:defRPr/>
              </a:pPr>
              <a:t>19/01/2018</a:t>
            </a:fld>
            <a:endParaRPr lang="fr-FR">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fld id="{24629861-8936-4037-B7D4-8985CA2CA323}"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739094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Modifiez le style du titre</a:t>
            </a:r>
            <a:endParaRPr lang="fr-BE"/>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6197600" y="1600201"/>
            <a:ext cx="53848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Rectangle 4"/>
          <p:cNvSpPr>
            <a:spLocks noGrp="1" noChangeArrowheads="1"/>
          </p:cNvSpPr>
          <p:nvPr>
            <p:ph type="dt" sz="half" idx="10"/>
          </p:nvPr>
        </p:nvSpPr>
        <p:spPr>
          <a:ln/>
        </p:spPr>
        <p:txBody>
          <a:bodyPr/>
          <a:lstStyle>
            <a:lvl1pPr>
              <a:defRPr/>
            </a:lvl1pPr>
          </a:lstStyle>
          <a:p>
            <a:pPr>
              <a:defRPr/>
            </a:pPr>
            <a:fld id="{BC4290FA-5A69-4203-9489-BAEA8CB15B6C}" type="datetime1">
              <a:rPr lang="fr-FR">
                <a:solidFill>
                  <a:srgbClr val="000000"/>
                </a:solidFill>
              </a:rPr>
              <a:pPr>
                <a:defRPr/>
              </a:pPr>
              <a:t>19/01/2018</a:t>
            </a:fld>
            <a:endParaRPr lang="fr-F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3150B28-602F-48C6-9BE0-B3F7DA0E801B}"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3907531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Modifiez le style du titre</a:t>
            </a:r>
            <a:endParaRPr lang="fr-BE"/>
          </a:p>
        </p:txBody>
      </p:sp>
      <p:sp>
        <p:nvSpPr>
          <p:cNvPr id="3" name="Espace réservé du texte 2"/>
          <p:cNvSpPr>
            <a:spLocks noGrp="1"/>
          </p:cNvSpPr>
          <p:nvPr>
            <p:ph type="body" sz="half" idx="1"/>
          </p:nvPr>
        </p:nvSpPr>
        <p:spPr>
          <a:xfrm>
            <a:off x="609600" y="1600201"/>
            <a:ext cx="53848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quarter" idx="2"/>
          </p:nvPr>
        </p:nvSpPr>
        <p:spPr>
          <a:xfrm>
            <a:off x="6197600" y="1600200"/>
            <a:ext cx="53848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contenu 4"/>
          <p:cNvSpPr>
            <a:spLocks noGrp="1"/>
          </p:cNvSpPr>
          <p:nvPr>
            <p:ph sz="quarter" idx="3"/>
          </p:nvPr>
        </p:nvSpPr>
        <p:spPr>
          <a:xfrm>
            <a:off x="6197600" y="3938589"/>
            <a:ext cx="53848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Rectangle 4"/>
          <p:cNvSpPr>
            <a:spLocks noGrp="1" noChangeArrowheads="1"/>
          </p:cNvSpPr>
          <p:nvPr>
            <p:ph type="dt" sz="half" idx="10"/>
          </p:nvPr>
        </p:nvSpPr>
        <p:spPr>
          <a:ln/>
        </p:spPr>
        <p:txBody>
          <a:bodyPr/>
          <a:lstStyle>
            <a:lvl1pPr>
              <a:defRPr/>
            </a:lvl1pPr>
          </a:lstStyle>
          <a:p>
            <a:pPr>
              <a:defRPr/>
            </a:pPr>
            <a:fld id="{BED35E95-C5AC-4698-8FEE-A62182870715}" type="datetime1">
              <a:rPr lang="fr-FR">
                <a:solidFill>
                  <a:srgbClr val="000000"/>
                </a:solidFill>
              </a:rPr>
              <a:pPr>
                <a:defRPr/>
              </a:pPr>
              <a:t>19/01/2018</a:t>
            </a:fld>
            <a:endParaRPr lang="fr-FR">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fr-FR">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fld id="{5815E80B-30C8-411A-A723-036F7F56B73F}" type="slidenum">
              <a:rPr lang="fr-FR" altLang="fr-FR">
                <a:solidFill>
                  <a:srgbClr val="000000"/>
                </a:solidFill>
              </a:rPr>
              <a:pPr/>
              <a:t>‹N°›</a:t>
            </a:fld>
            <a:endParaRPr lang="fr-FR" altLang="fr-FR">
              <a:solidFill>
                <a:srgbClr val="000000"/>
              </a:solidFill>
            </a:endParaRPr>
          </a:p>
        </p:txBody>
      </p:sp>
    </p:spTree>
    <p:extLst>
      <p:ext uri="{BB962C8B-B14F-4D97-AF65-F5344CB8AC3E}">
        <p14:creationId xmlns:p14="http://schemas.microsoft.com/office/powerpoint/2010/main" val="229875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B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517984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0A51C4AF-588E-4B5E-BA72-FBAFB05DB30C}" type="datetimeFigureOut">
              <a:rPr lang="fr-BE" smtClean="0"/>
              <a:t>19/01/2018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336514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B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0A51C4AF-588E-4B5E-BA72-FBAFB05DB30C}" type="datetimeFigureOut">
              <a:rPr lang="fr-BE" smtClean="0"/>
              <a:t>19/01/2018</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285036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e la date 2"/>
          <p:cNvSpPr>
            <a:spLocks noGrp="1"/>
          </p:cNvSpPr>
          <p:nvPr>
            <p:ph type="dt" sz="half" idx="10"/>
          </p:nvPr>
        </p:nvSpPr>
        <p:spPr/>
        <p:txBody>
          <a:bodyPr/>
          <a:lstStyle/>
          <a:p>
            <a:fld id="{0A51C4AF-588E-4B5E-BA72-FBAFB05DB30C}" type="datetimeFigureOut">
              <a:rPr lang="fr-BE" smtClean="0"/>
              <a:t>19/01/2018</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306434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A51C4AF-588E-4B5E-BA72-FBAFB05DB30C}" type="datetimeFigureOut">
              <a:rPr lang="fr-BE" smtClean="0"/>
              <a:t>19/01/2018</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182100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B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A51C4AF-588E-4B5E-BA72-FBAFB05DB30C}" type="datetimeFigureOut">
              <a:rPr lang="fr-BE" smtClean="0"/>
              <a:t>19/01/2018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168462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B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0A51C4AF-588E-4B5E-BA72-FBAFB05DB30C}" type="datetimeFigureOut">
              <a:rPr lang="fr-BE" smtClean="0"/>
              <a:t>19/01/2018</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907576B4-ECE5-4DE6-A3FA-4A9451E027A6}" type="slidenum">
              <a:rPr lang="fr-BE" smtClean="0"/>
              <a:t>‹N°›</a:t>
            </a:fld>
            <a:endParaRPr lang="fr-BE"/>
          </a:p>
        </p:txBody>
      </p:sp>
    </p:spTree>
    <p:extLst>
      <p:ext uri="{BB962C8B-B14F-4D97-AF65-F5344CB8AC3E}">
        <p14:creationId xmlns:p14="http://schemas.microsoft.com/office/powerpoint/2010/main" val="385143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B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1C4AF-588E-4B5E-BA72-FBAFB05DB30C}" type="datetimeFigureOut">
              <a:rPr lang="fr-BE" smtClean="0"/>
              <a:t>19/01/2018</a:t>
            </a:fld>
            <a:endParaRPr lang="fr-B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576B4-ECE5-4DE6-A3FA-4A9451E027A6}" type="slidenum">
              <a:rPr lang="fr-BE" smtClean="0"/>
              <a:t>‹N°›</a:t>
            </a:fld>
            <a:endParaRPr lang="fr-BE"/>
          </a:p>
        </p:txBody>
      </p:sp>
    </p:spTree>
    <p:extLst>
      <p:ext uri="{BB962C8B-B14F-4D97-AF65-F5344CB8AC3E}">
        <p14:creationId xmlns:p14="http://schemas.microsoft.com/office/powerpoint/2010/main" val="1779326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fld id="{A7DC9CA7-58F5-4047-B6B1-068170805CA2}" type="datetime1">
              <a:rPr lang="fr-FR">
                <a:solidFill>
                  <a:srgbClr val="000000"/>
                </a:solidFill>
              </a:rPr>
              <a:pPr fontAlgn="base">
                <a:spcBef>
                  <a:spcPct val="0"/>
                </a:spcBef>
                <a:spcAft>
                  <a:spcPct val="0"/>
                </a:spcAft>
                <a:defRPr/>
              </a:pPr>
              <a:t>19/01/2018</a:t>
            </a:fld>
            <a:endParaRPr lang="fr-FR">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fr-FR">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0B074059-C083-425C-9E9B-A4CE5A2104D3}" type="slidenum">
              <a:rPr lang="fr-FR" altLang="fr-FR">
                <a:solidFill>
                  <a:srgbClr val="000000"/>
                </a:solidFill>
              </a:rPr>
              <a:pPr fontAlgn="base">
                <a:spcBef>
                  <a:spcPct val="0"/>
                </a:spcBef>
                <a:spcAft>
                  <a:spcPct val="0"/>
                </a:spcAft>
              </a:pPr>
              <a:t>‹N°›</a:t>
            </a:fld>
            <a:endParaRPr lang="fr-FR" altLang="fr-FR">
              <a:solidFill>
                <a:srgbClr val="000000"/>
              </a:solidFill>
            </a:endParaRPr>
          </a:p>
        </p:txBody>
      </p:sp>
    </p:spTree>
    <p:extLst>
      <p:ext uri="{BB962C8B-B14F-4D97-AF65-F5344CB8AC3E}">
        <p14:creationId xmlns:p14="http://schemas.microsoft.com/office/powerpoint/2010/main" val="4226348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0.wmf"/><Relationship Id="rId3" Type="http://schemas.openxmlformats.org/officeDocument/2006/relationships/notesSlide" Target="../notesSlides/notesSlide6.xml"/><Relationship Id="rId7" Type="http://schemas.openxmlformats.org/officeDocument/2006/relationships/image" Target="../media/image4.png"/><Relationship Id="rId12" Type="http://schemas.openxmlformats.org/officeDocument/2006/relationships/oleObject" Target="../embeddings/oleObject16.bin"/><Relationship Id="rId2" Type="http://schemas.openxmlformats.org/officeDocument/2006/relationships/slideLayout" Target="../slideLayouts/slideLayout25.xml"/><Relationship Id="rId1" Type="http://schemas.openxmlformats.org/officeDocument/2006/relationships/vmlDrawing" Target="../drawings/vmlDrawing5.vml"/><Relationship Id="rId6" Type="http://schemas.openxmlformats.org/officeDocument/2006/relationships/image" Target="../media/image3.jpeg"/><Relationship Id="rId11" Type="http://schemas.openxmlformats.org/officeDocument/2006/relationships/image" Target="../media/image19.wmf"/><Relationship Id="rId5" Type="http://schemas.openxmlformats.org/officeDocument/2006/relationships/image" Target="../media/image17.wmf"/><Relationship Id="rId15" Type="http://schemas.openxmlformats.org/officeDocument/2006/relationships/image" Target="../media/image21.wmf"/><Relationship Id="rId10" Type="http://schemas.openxmlformats.org/officeDocument/2006/relationships/oleObject" Target="../embeddings/oleObject15.bin"/><Relationship Id="rId4" Type="http://schemas.openxmlformats.org/officeDocument/2006/relationships/oleObject" Target="../embeddings/oleObject13.bin"/><Relationship Id="rId9" Type="http://schemas.openxmlformats.org/officeDocument/2006/relationships/image" Target="../media/image18.wmf"/><Relationship Id="rId14" Type="http://schemas.openxmlformats.org/officeDocument/2006/relationships/oleObject" Target="../embeddings/oleObject17.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7.xml"/><Relationship Id="rId7" Type="http://schemas.openxmlformats.org/officeDocument/2006/relationships/image" Target="../media/image22.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24.wmf"/><Relationship Id="rId5" Type="http://schemas.openxmlformats.org/officeDocument/2006/relationships/image" Target="../media/image4.png"/><Relationship Id="rId10" Type="http://schemas.openxmlformats.org/officeDocument/2006/relationships/oleObject" Target="../embeddings/oleObject20.bin"/><Relationship Id="rId4" Type="http://schemas.openxmlformats.org/officeDocument/2006/relationships/image" Target="../media/image3.jpeg"/><Relationship Id="rId9" Type="http://schemas.openxmlformats.org/officeDocument/2006/relationships/image" Target="../media/image23.wmf"/></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5.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3.wmf"/><Relationship Id="rId3" Type="http://schemas.openxmlformats.org/officeDocument/2006/relationships/notesSlide" Target="../notesSlides/notesSlide4.xml"/><Relationship Id="rId7" Type="http://schemas.openxmlformats.org/officeDocument/2006/relationships/image" Target="../media/image10.wmf"/><Relationship Id="rId12" Type="http://schemas.openxmlformats.org/officeDocument/2006/relationships/oleObject" Target="../embeddings/oleObject7.bin"/><Relationship Id="rId2" Type="http://schemas.openxmlformats.org/officeDocument/2006/relationships/slideLayout" Target="../slideLayouts/slideLayout25.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1.wmf"/><Relationship Id="rId1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4.wmf"/><Relationship Id="rId3" Type="http://schemas.openxmlformats.org/officeDocument/2006/relationships/notesSlide" Target="../notesSlides/notesSlide5.xml"/><Relationship Id="rId7" Type="http://schemas.openxmlformats.org/officeDocument/2006/relationships/image" Target="../media/image15.wmf"/><Relationship Id="rId12"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13.wmf"/><Relationship Id="rId5" Type="http://schemas.openxmlformats.org/officeDocument/2006/relationships/image" Target="../media/image4.png"/><Relationship Id="rId10" Type="http://schemas.openxmlformats.org/officeDocument/2006/relationships/oleObject" Target="../embeddings/oleObject11.bin"/><Relationship Id="rId4" Type="http://schemas.openxmlformats.org/officeDocument/2006/relationships/image" Target="../media/image3.jpeg"/><Relationship Id="rId9"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BE"/>
          </a:p>
        </p:txBody>
      </p:sp>
      <p:sp>
        <p:nvSpPr>
          <p:cNvPr id="3" name="Sous-titre 2"/>
          <p:cNvSpPr>
            <a:spLocks noGrp="1"/>
          </p:cNvSpPr>
          <p:nvPr>
            <p:ph type="subTitle" idx="1"/>
          </p:nvPr>
        </p:nvSpPr>
        <p:spPr/>
        <p:txBody>
          <a:bodyPr/>
          <a:lstStyle/>
          <a:p>
            <a:endParaRPr lang="fr-BE"/>
          </a:p>
        </p:txBody>
      </p:sp>
    </p:spTree>
    <p:extLst>
      <p:ext uri="{BB962C8B-B14F-4D97-AF65-F5344CB8AC3E}">
        <p14:creationId xmlns:p14="http://schemas.microsoft.com/office/powerpoint/2010/main" val="2976721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u numéro de diapositive 7"/>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48444F2-7327-4413-8957-3C79B0C7A3D5}" type="slidenum">
              <a:rPr lang="fr-FR" altLang="fr-FR">
                <a:solidFill>
                  <a:srgbClr val="000000"/>
                </a:solidFill>
              </a:rPr>
              <a:pPr eaLnBrk="1" hangingPunct="1"/>
              <a:t>10</a:t>
            </a:fld>
            <a:endParaRPr lang="fr-FR" altLang="fr-FR">
              <a:solidFill>
                <a:srgbClr val="000000"/>
              </a:solidFill>
            </a:endParaRPr>
          </a:p>
        </p:txBody>
      </p:sp>
      <p:sp>
        <p:nvSpPr>
          <p:cNvPr id="136194" name="Rectangle 2"/>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Spatial Interpolation Procedures</a:t>
            </a:r>
          </a:p>
        </p:txBody>
      </p:sp>
      <p:sp>
        <p:nvSpPr>
          <p:cNvPr id="136195" name="Rectangle 3"/>
          <p:cNvSpPr>
            <a:spLocks noGrp="1" noChangeArrowheads="1"/>
          </p:cNvSpPr>
          <p:nvPr>
            <p:ph type="body" sz="half" idx="1"/>
          </p:nvPr>
        </p:nvSpPr>
        <p:spPr>
          <a:xfrm>
            <a:off x="1981200" y="1600201"/>
            <a:ext cx="4033838" cy="4525963"/>
          </a:xfrm>
        </p:spPr>
        <p:txBody>
          <a:bodyPr/>
          <a:lstStyle/>
          <a:p>
            <a:pPr eaLnBrk="1" hangingPunct="1">
              <a:defRPr/>
            </a:pPr>
            <a:r>
              <a:rPr lang="en-GB" sz="2400" b="1">
                <a:effectLst>
                  <a:outerShdw blurRad="38100" dist="38100" dir="2700000" algn="tl">
                    <a:srgbClr val="C0C0C0"/>
                  </a:outerShdw>
                </a:effectLst>
              </a:rPr>
              <a:t>Semi-variogramme</a:t>
            </a:r>
          </a:p>
        </p:txBody>
      </p:sp>
      <p:graphicFrame>
        <p:nvGraphicFramePr>
          <p:cNvPr id="105477" name="Object 4"/>
          <p:cNvGraphicFramePr>
            <a:graphicFrameLocks noChangeAspect="1"/>
          </p:cNvGraphicFramePr>
          <p:nvPr>
            <p:ph sz="quarter" idx="2"/>
          </p:nvPr>
        </p:nvGraphicFramePr>
        <p:xfrm>
          <a:off x="4722814" y="4989513"/>
          <a:ext cx="4041775" cy="881062"/>
        </p:xfrm>
        <a:graphic>
          <a:graphicData uri="http://schemas.openxmlformats.org/presentationml/2006/ole">
            <mc:AlternateContent xmlns:mc="http://schemas.openxmlformats.org/markup-compatibility/2006">
              <mc:Choice xmlns:v="urn:schemas-microsoft-com:vml" Requires="v">
                <p:oleObj spid="_x0000_s5122" name="Equation" r:id="rId4" imgW="2959100" imgH="622300" progId="Equation.3">
                  <p:embed/>
                </p:oleObj>
              </mc:Choice>
              <mc:Fallback>
                <p:oleObj name="Equation" r:id="rId4" imgW="2959100" imgH="622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2814" y="4989513"/>
                        <a:ext cx="4041775" cy="881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5478" name="Picture 5" descr="GbxAgroBioTech"/>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6" descr="logo_coul_texte_cadre_7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Rectangle 7"/>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81" name="Text Box 8"/>
          <p:cNvSpPr txBox="1">
            <a:spLocks noChangeArrowheads="1"/>
          </p:cNvSpPr>
          <p:nvPr/>
        </p:nvSpPr>
        <p:spPr bwMode="auto">
          <a:xfrm>
            <a:off x="8543925" y="1268414"/>
            <a:ext cx="1944688" cy="3139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a:solidFill>
                  <a:srgbClr val="000000"/>
                </a:solidFill>
                <a:latin typeface="Arial Narrow" panose="020B0606020202030204" pitchFamily="34" charset="0"/>
              </a:rPr>
              <a:t>N(h): the number of pairs of rain gauge locations a vector h apart;</a:t>
            </a:r>
          </a:p>
          <a:p>
            <a:pPr fontAlgn="base">
              <a:spcBef>
                <a:spcPct val="0"/>
              </a:spcBef>
              <a:spcAft>
                <a:spcPct val="0"/>
              </a:spcAft>
            </a:pPr>
            <a:r>
              <a:rPr lang="en-GB" altLang="fr-FR">
                <a:solidFill>
                  <a:srgbClr val="000000"/>
                </a:solidFill>
                <a:latin typeface="Arial Narrow" panose="020B0606020202030204" pitchFamily="34" charset="0"/>
              </a:rPr>
              <a:t>Zs:	measured rainfall dept at rain gauges;</a:t>
            </a:r>
          </a:p>
          <a:p>
            <a:pPr fontAlgn="base">
              <a:spcBef>
                <a:spcPct val="0"/>
              </a:spcBef>
              <a:spcAft>
                <a:spcPct val="0"/>
              </a:spcAft>
            </a:pPr>
            <a:r>
              <a:rPr lang="en-GB" altLang="fr-FR">
                <a:solidFill>
                  <a:srgbClr val="000000"/>
                </a:solidFill>
                <a:latin typeface="Arial Narrow" panose="020B0606020202030204" pitchFamily="34" charset="0"/>
              </a:rPr>
              <a:t>-	These seven models always combine a nugget effect;</a:t>
            </a:r>
          </a:p>
        </p:txBody>
      </p:sp>
      <p:sp>
        <p:nvSpPr>
          <p:cNvPr id="105482" name="Rectangle 9"/>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83" name="Rectangle 10"/>
          <p:cNvSpPr>
            <a:spLocks noChangeArrowheads="1"/>
          </p:cNvSpPr>
          <p:nvPr/>
        </p:nvSpPr>
        <p:spPr bwMode="auto">
          <a:xfrm>
            <a:off x="1524001" y="2425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5484" name="Object 11"/>
          <p:cNvGraphicFramePr>
            <a:graphicFrameLocks noChangeAspect="1"/>
          </p:cNvGraphicFramePr>
          <p:nvPr/>
        </p:nvGraphicFramePr>
        <p:xfrm>
          <a:off x="5087938" y="2347913"/>
          <a:ext cx="3313112" cy="715962"/>
        </p:xfrm>
        <a:graphic>
          <a:graphicData uri="http://schemas.openxmlformats.org/presentationml/2006/ole">
            <mc:AlternateContent xmlns:mc="http://schemas.openxmlformats.org/markup-compatibility/2006">
              <mc:Choice xmlns:v="urn:schemas-microsoft-com:vml" Requires="v">
                <p:oleObj spid="_x0000_s5123" name="Equation" r:id="rId8" imgW="1981200" imgH="431800" progId="Equation.3">
                  <p:embed/>
                </p:oleObj>
              </mc:Choice>
              <mc:Fallback>
                <p:oleObj name="Equation" r:id="rId8" imgW="19812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7938" y="2347913"/>
                        <a:ext cx="331311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85" name="Text Box 12"/>
          <p:cNvSpPr txBox="1">
            <a:spLocks noChangeArrowheads="1"/>
          </p:cNvSpPr>
          <p:nvPr/>
        </p:nvSpPr>
        <p:spPr bwMode="auto">
          <a:xfrm>
            <a:off x="2403475" y="2535238"/>
            <a:ext cx="2762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Experimental semi-variogramme:</a:t>
            </a:r>
          </a:p>
        </p:txBody>
      </p:sp>
      <p:sp>
        <p:nvSpPr>
          <p:cNvPr id="105486" name="Text Box 13"/>
          <p:cNvSpPr txBox="1">
            <a:spLocks noChangeArrowheads="1"/>
          </p:cNvSpPr>
          <p:nvPr/>
        </p:nvSpPr>
        <p:spPr bwMode="auto">
          <a:xfrm>
            <a:off x="2398714" y="3021013"/>
            <a:ext cx="43767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Seven different permissible semi-variogramme models:</a:t>
            </a:r>
          </a:p>
        </p:txBody>
      </p:sp>
      <p:sp>
        <p:nvSpPr>
          <p:cNvPr id="105487" name="Rectangle 14"/>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5488" name="Object 15"/>
          <p:cNvGraphicFramePr>
            <a:graphicFrameLocks noChangeAspect="1"/>
          </p:cNvGraphicFramePr>
          <p:nvPr/>
        </p:nvGraphicFramePr>
        <p:xfrm>
          <a:off x="4792663" y="3368675"/>
          <a:ext cx="2671762" cy="774700"/>
        </p:xfrm>
        <a:graphic>
          <a:graphicData uri="http://schemas.openxmlformats.org/presentationml/2006/ole">
            <mc:AlternateContent xmlns:mc="http://schemas.openxmlformats.org/markup-compatibility/2006">
              <mc:Choice xmlns:v="urn:schemas-microsoft-com:vml" Requires="v">
                <p:oleObj spid="_x0000_s5124" name="Equation" r:id="rId10" imgW="2133600" imgH="622300" progId="Equation.3">
                  <p:embed/>
                </p:oleObj>
              </mc:Choice>
              <mc:Fallback>
                <p:oleObj name="Equation" r:id="rId10" imgW="2133600" imgH="622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2663" y="3368675"/>
                        <a:ext cx="2671762" cy="774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89" name="Rectangle 16"/>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5490" name="Object 17"/>
          <p:cNvGraphicFramePr>
            <a:graphicFrameLocks noChangeAspect="1"/>
          </p:cNvGraphicFramePr>
          <p:nvPr/>
        </p:nvGraphicFramePr>
        <p:xfrm>
          <a:off x="4792663" y="4186238"/>
          <a:ext cx="2743200" cy="823912"/>
        </p:xfrm>
        <a:graphic>
          <a:graphicData uri="http://schemas.openxmlformats.org/presentationml/2006/ole">
            <mc:AlternateContent xmlns:mc="http://schemas.openxmlformats.org/markup-compatibility/2006">
              <mc:Choice xmlns:v="urn:schemas-microsoft-com:vml" Requires="v">
                <p:oleObj spid="_x0000_s5125" name="Equation" r:id="rId12" imgW="2057400" imgH="622300" progId="Equation.3">
                  <p:embed/>
                </p:oleObj>
              </mc:Choice>
              <mc:Fallback>
                <p:oleObj name="Equation" r:id="rId12" imgW="2057400" imgH="6223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2663" y="4186238"/>
                        <a:ext cx="2743200" cy="823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491" name="Rectangle 18"/>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92" name="Rectangle 19"/>
          <p:cNvSpPr>
            <a:spLocks noChangeArrowheads="1"/>
          </p:cNvSpPr>
          <p:nvPr/>
        </p:nvSpPr>
        <p:spPr bwMode="auto">
          <a:xfrm>
            <a:off x="1524001" y="2615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93" name="Rectangle 20"/>
          <p:cNvSpPr>
            <a:spLocks noChangeArrowheads="1"/>
          </p:cNvSpPr>
          <p:nvPr/>
        </p:nvSpPr>
        <p:spPr bwMode="auto">
          <a:xfrm>
            <a:off x="1524001" y="2677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94" name="Rectangle 21"/>
          <p:cNvSpPr>
            <a:spLocks noChangeArrowheads="1"/>
          </p:cNvSpPr>
          <p:nvPr/>
        </p:nvSpPr>
        <p:spPr bwMode="auto">
          <a:xfrm>
            <a:off x="1524001" y="2677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5495" name="Text Box 22"/>
          <p:cNvSpPr txBox="1">
            <a:spLocks noChangeArrowheads="1"/>
          </p:cNvSpPr>
          <p:nvPr/>
        </p:nvSpPr>
        <p:spPr bwMode="auto">
          <a:xfrm>
            <a:off x="2624139" y="3441700"/>
            <a:ext cx="1685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Logarithmic model:</a:t>
            </a:r>
          </a:p>
        </p:txBody>
      </p:sp>
      <p:sp>
        <p:nvSpPr>
          <p:cNvPr id="105496" name="Text Box 23"/>
          <p:cNvSpPr txBox="1">
            <a:spLocks noChangeArrowheads="1"/>
          </p:cNvSpPr>
          <p:nvPr/>
        </p:nvSpPr>
        <p:spPr bwMode="auto">
          <a:xfrm>
            <a:off x="2624138" y="4233863"/>
            <a:ext cx="1300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Power model:</a:t>
            </a:r>
          </a:p>
        </p:txBody>
      </p:sp>
      <p:sp>
        <p:nvSpPr>
          <p:cNvPr id="105497" name="Text Box 24"/>
          <p:cNvSpPr txBox="1">
            <a:spLocks noChangeArrowheads="1"/>
          </p:cNvSpPr>
          <p:nvPr/>
        </p:nvSpPr>
        <p:spPr bwMode="auto">
          <a:xfrm>
            <a:off x="2624138" y="5145088"/>
            <a:ext cx="1695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Exponential model:</a:t>
            </a:r>
          </a:p>
        </p:txBody>
      </p:sp>
      <p:graphicFrame>
        <p:nvGraphicFramePr>
          <p:cNvPr id="105498" name="Object 25"/>
          <p:cNvGraphicFramePr>
            <a:graphicFrameLocks noChangeAspect="1"/>
          </p:cNvGraphicFramePr>
          <p:nvPr>
            <p:ph sz="quarter" idx="3"/>
          </p:nvPr>
        </p:nvGraphicFramePr>
        <p:xfrm>
          <a:off x="4794250" y="5918200"/>
          <a:ext cx="4038600" cy="801688"/>
        </p:xfrm>
        <a:graphic>
          <a:graphicData uri="http://schemas.openxmlformats.org/presentationml/2006/ole">
            <mc:AlternateContent xmlns:mc="http://schemas.openxmlformats.org/markup-compatibility/2006">
              <mc:Choice xmlns:v="urn:schemas-microsoft-com:vml" Requires="v">
                <p:oleObj spid="_x0000_s5126" name="Equation" r:id="rId14" imgW="3136900" imgH="622300" progId="Equation.3">
                  <p:embed/>
                </p:oleObj>
              </mc:Choice>
              <mc:Fallback>
                <p:oleObj name="Equation" r:id="rId14" imgW="3136900" imgH="622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94250" y="5918200"/>
                        <a:ext cx="4038600" cy="8016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99" name="Text Box 26"/>
          <p:cNvSpPr txBox="1">
            <a:spLocks noChangeArrowheads="1"/>
          </p:cNvSpPr>
          <p:nvPr/>
        </p:nvSpPr>
        <p:spPr bwMode="auto">
          <a:xfrm>
            <a:off x="2619375" y="6018213"/>
            <a:ext cx="15319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Gaussian model:</a:t>
            </a:r>
          </a:p>
        </p:txBody>
      </p:sp>
    </p:spTree>
    <p:extLst>
      <p:ext uri="{BB962C8B-B14F-4D97-AF65-F5344CB8AC3E}">
        <p14:creationId xmlns:p14="http://schemas.microsoft.com/office/powerpoint/2010/main" val="1408618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u numéro de diapositive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6C5C53-56CC-4B04-B039-522A4F3C6A6A}" type="slidenum">
              <a:rPr lang="fr-FR" altLang="fr-FR">
                <a:solidFill>
                  <a:srgbClr val="000000"/>
                </a:solidFill>
              </a:rPr>
              <a:pPr eaLnBrk="1" hangingPunct="1"/>
              <a:t>11</a:t>
            </a:fld>
            <a:endParaRPr lang="fr-FR" altLang="fr-FR">
              <a:solidFill>
                <a:srgbClr val="000000"/>
              </a:solidFill>
            </a:endParaRPr>
          </a:p>
        </p:txBody>
      </p:sp>
      <p:sp>
        <p:nvSpPr>
          <p:cNvPr id="138242" name="Rectangle 2"/>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Spatial Interpolation Procedures</a:t>
            </a:r>
          </a:p>
        </p:txBody>
      </p:sp>
      <p:sp>
        <p:nvSpPr>
          <p:cNvPr id="138243" name="Rectangle 3"/>
          <p:cNvSpPr>
            <a:spLocks noGrp="1" noChangeArrowheads="1"/>
          </p:cNvSpPr>
          <p:nvPr>
            <p:ph type="body" idx="1"/>
          </p:nvPr>
        </p:nvSpPr>
        <p:spPr>
          <a:xfrm>
            <a:off x="1981200" y="1600201"/>
            <a:ext cx="5945188" cy="720725"/>
          </a:xfrm>
        </p:spPr>
        <p:txBody>
          <a:bodyPr/>
          <a:lstStyle/>
          <a:p>
            <a:pPr eaLnBrk="1" hangingPunct="1">
              <a:defRPr/>
            </a:pPr>
            <a:r>
              <a:rPr lang="en-GB" sz="2400" b="1">
                <a:effectLst>
                  <a:outerShdw blurRad="38100" dist="38100" dir="2700000" algn="tl">
                    <a:srgbClr val="C0C0C0"/>
                  </a:outerShdw>
                </a:effectLst>
              </a:rPr>
              <a:t>Semi-variogramme</a:t>
            </a:r>
          </a:p>
        </p:txBody>
      </p:sp>
      <p:pic>
        <p:nvPicPr>
          <p:cNvPr id="106501" name="Picture 4" descr="GbxAgroBioTech"/>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5" descr="logo_coul_texte_cadre_7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Rectangle 6"/>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04" name="Rectangle 7"/>
          <p:cNvSpPr>
            <a:spLocks noChangeArrowheads="1"/>
          </p:cNvSpPr>
          <p:nvPr/>
        </p:nvSpPr>
        <p:spPr bwMode="auto">
          <a:xfrm>
            <a:off x="1524001"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05" name="Rectangle 8"/>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06" name="Rectangle 9"/>
          <p:cNvSpPr>
            <a:spLocks noChangeArrowheads="1"/>
          </p:cNvSpPr>
          <p:nvPr/>
        </p:nvSpPr>
        <p:spPr bwMode="auto">
          <a:xfrm>
            <a:off x="1524001" y="2425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07" name="Text Box 10"/>
          <p:cNvSpPr txBox="1">
            <a:spLocks noChangeArrowheads="1"/>
          </p:cNvSpPr>
          <p:nvPr/>
        </p:nvSpPr>
        <p:spPr bwMode="auto">
          <a:xfrm>
            <a:off x="2403475" y="2516188"/>
            <a:ext cx="43767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Seven different permissible semi-variogramme models:</a:t>
            </a:r>
          </a:p>
        </p:txBody>
      </p:sp>
      <p:sp>
        <p:nvSpPr>
          <p:cNvPr id="106508" name="Rectangle 11"/>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09" name="Rectangle 12"/>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10" name="Rectangle 13"/>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11" name="Rectangle 14"/>
          <p:cNvSpPr>
            <a:spLocks noChangeArrowheads="1"/>
          </p:cNvSpPr>
          <p:nvPr/>
        </p:nvSpPr>
        <p:spPr bwMode="auto">
          <a:xfrm>
            <a:off x="1524001" y="2934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6512" name="Rectangle 15"/>
          <p:cNvSpPr>
            <a:spLocks noChangeArrowheads="1"/>
          </p:cNvSpPr>
          <p:nvPr/>
        </p:nvSpPr>
        <p:spPr bwMode="auto">
          <a:xfrm>
            <a:off x="1524001" y="26156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6513" name="Object 16"/>
          <p:cNvGraphicFramePr>
            <a:graphicFrameLocks noChangeAspect="1"/>
          </p:cNvGraphicFramePr>
          <p:nvPr/>
        </p:nvGraphicFramePr>
        <p:xfrm>
          <a:off x="4806951" y="2852738"/>
          <a:ext cx="3052763" cy="1223962"/>
        </p:xfrm>
        <a:graphic>
          <a:graphicData uri="http://schemas.openxmlformats.org/presentationml/2006/ole">
            <mc:AlternateContent xmlns:mc="http://schemas.openxmlformats.org/markup-compatibility/2006">
              <mc:Choice xmlns:v="urn:schemas-microsoft-com:vml" Requires="v">
                <p:oleObj spid="_x0000_s6146" name="Equation" r:id="rId6" imgW="2667000" imgH="1257300" progId="Equation.3">
                  <p:embed/>
                </p:oleObj>
              </mc:Choice>
              <mc:Fallback>
                <p:oleObj name="Equation" r:id="rId6" imgW="2667000" imgH="1257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6951" y="2852738"/>
                        <a:ext cx="3052763" cy="1223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4" name="Rectangle 17"/>
          <p:cNvSpPr>
            <a:spLocks noChangeArrowheads="1"/>
          </p:cNvSpPr>
          <p:nvPr/>
        </p:nvSpPr>
        <p:spPr bwMode="auto">
          <a:xfrm>
            <a:off x="1524001" y="2677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6515" name="Object 18"/>
          <p:cNvGraphicFramePr>
            <a:graphicFrameLocks noChangeAspect="1"/>
          </p:cNvGraphicFramePr>
          <p:nvPr/>
        </p:nvGraphicFramePr>
        <p:xfrm>
          <a:off x="4803775" y="4149725"/>
          <a:ext cx="3709988" cy="1125538"/>
        </p:xfrm>
        <a:graphic>
          <a:graphicData uri="http://schemas.openxmlformats.org/presentationml/2006/ole">
            <mc:AlternateContent xmlns:mc="http://schemas.openxmlformats.org/markup-compatibility/2006">
              <mc:Choice xmlns:v="urn:schemas-microsoft-com:vml" Requires="v">
                <p:oleObj spid="_x0000_s6147" name="Equation" r:id="rId8" imgW="3225800" imgH="1130300" progId="Equation.3">
                  <p:embed/>
                </p:oleObj>
              </mc:Choice>
              <mc:Fallback>
                <p:oleObj name="Equation" r:id="rId8" imgW="3225800" imgH="1130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3775" y="4149725"/>
                        <a:ext cx="3709988" cy="1125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6" name="Rectangle 19"/>
          <p:cNvSpPr>
            <a:spLocks noChangeArrowheads="1"/>
          </p:cNvSpPr>
          <p:nvPr/>
        </p:nvSpPr>
        <p:spPr bwMode="auto">
          <a:xfrm>
            <a:off x="1524001" y="2677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6517" name="Object 20"/>
          <p:cNvGraphicFramePr>
            <a:graphicFrameLocks noChangeAspect="1"/>
          </p:cNvGraphicFramePr>
          <p:nvPr/>
        </p:nvGraphicFramePr>
        <p:xfrm>
          <a:off x="4800600" y="5354639"/>
          <a:ext cx="4395788" cy="1152525"/>
        </p:xfrm>
        <a:graphic>
          <a:graphicData uri="http://schemas.openxmlformats.org/presentationml/2006/ole">
            <mc:AlternateContent xmlns:mc="http://schemas.openxmlformats.org/markup-compatibility/2006">
              <mc:Choice xmlns:v="urn:schemas-microsoft-com:vml" Requires="v">
                <p:oleObj spid="_x0000_s6148" name="Equation" r:id="rId10" imgW="3924300" imgH="1130300" progId="Equation.3">
                  <p:embed/>
                </p:oleObj>
              </mc:Choice>
              <mc:Fallback>
                <p:oleObj name="Equation" r:id="rId10" imgW="3924300" imgH="1130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5354639"/>
                        <a:ext cx="4395788" cy="1152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8" name="Text Box 21"/>
          <p:cNvSpPr txBox="1">
            <a:spLocks noChangeArrowheads="1"/>
          </p:cNvSpPr>
          <p:nvPr/>
        </p:nvSpPr>
        <p:spPr bwMode="auto">
          <a:xfrm>
            <a:off x="2624139" y="4421188"/>
            <a:ext cx="1520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Spherical model:</a:t>
            </a:r>
          </a:p>
        </p:txBody>
      </p:sp>
      <p:sp>
        <p:nvSpPr>
          <p:cNvPr id="106519" name="Text Box 22"/>
          <p:cNvSpPr txBox="1">
            <a:spLocks noChangeArrowheads="1"/>
          </p:cNvSpPr>
          <p:nvPr/>
        </p:nvSpPr>
        <p:spPr bwMode="auto">
          <a:xfrm>
            <a:off x="2619375" y="5622925"/>
            <a:ext cx="19827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Penta-spherical model:</a:t>
            </a:r>
          </a:p>
        </p:txBody>
      </p:sp>
      <p:sp>
        <p:nvSpPr>
          <p:cNvPr id="106520" name="Text Box 23"/>
          <p:cNvSpPr txBox="1">
            <a:spLocks noChangeArrowheads="1"/>
          </p:cNvSpPr>
          <p:nvPr/>
        </p:nvSpPr>
        <p:spPr bwMode="auto">
          <a:xfrm>
            <a:off x="2628900" y="3163888"/>
            <a:ext cx="2203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600">
                <a:solidFill>
                  <a:srgbClr val="000000"/>
                </a:solidFill>
                <a:latin typeface="Arial Narrow" panose="020B0606020202030204" pitchFamily="34" charset="0"/>
              </a:rPr>
              <a:t>- Rational Quadratic model:</a:t>
            </a:r>
          </a:p>
        </p:txBody>
      </p:sp>
      <p:sp>
        <p:nvSpPr>
          <p:cNvPr id="106521" name="Text Box 24"/>
          <p:cNvSpPr txBox="1">
            <a:spLocks noChangeArrowheads="1"/>
          </p:cNvSpPr>
          <p:nvPr/>
        </p:nvSpPr>
        <p:spPr bwMode="auto">
          <a:xfrm>
            <a:off x="8543925" y="1268414"/>
            <a:ext cx="1944688" cy="3671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 indent="-1143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a:solidFill>
                  <a:srgbClr val="000000"/>
                </a:solidFill>
                <a:latin typeface="Arial Narrow" panose="020B0606020202030204" pitchFamily="34" charset="0"/>
              </a:rPr>
              <a:t>- Fitting variogramme models to an experimental variogramme are based on Cressie’s Approximate Weighted Least Squares Criterion</a:t>
            </a:r>
          </a:p>
          <a:p>
            <a:pPr fontAlgn="base">
              <a:spcBef>
                <a:spcPct val="0"/>
              </a:spcBef>
              <a:spcAft>
                <a:spcPct val="0"/>
              </a:spcAft>
            </a:pPr>
            <a:r>
              <a:rPr lang="en-GB" altLang="fr-FR">
                <a:solidFill>
                  <a:srgbClr val="000000"/>
                </a:solidFill>
                <a:latin typeface="Arial Narrow" panose="020B0606020202030204" pitchFamily="34" charset="0"/>
              </a:rPr>
              <a:t>- Lowest of least square coefficient</a:t>
            </a:r>
          </a:p>
          <a:p>
            <a:pPr fontAlgn="base">
              <a:spcBef>
                <a:spcPct val="0"/>
              </a:spcBef>
              <a:spcAft>
                <a:spcPct val="0"/>
              </a:spcAft>
            </a:pPr>
            <a:r>
              <a:rPr lang="en-GB" altLang="fr-FR">
                <a:solidFill>
                  <a:srgbClr val="000000"/>
                </a:solidFill>
                <a:latin typeface="Arial Narrow" panose="020B0606020202030204" pitchFamily="34" charset="0"/>
              </a:rPr>
              <a:t>- Positive kriged values</a:t>
            </a:r>
          </a:p>
        </p:txBody>
      </p:sp>
    </p:spTree>
    <p:extLst>
      <p:ext uri="{BB962C8B-B14F-4D97-AF65-F5344CB8AC3E}">
        <p14:creationId xmlns:p14="http://schemas.microsoft.com/office/powerpoint/2010/main" val="1999148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u numéro de diapositive 7"/>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144EC2-7E89-492F-ABF9-A696E12E8253}" type="slidenum">
              <a:rPr lang="fr-FR" altLang="fr-FR">
                <a:solidFill>
                  <a:srgbClr val="000000"/>
                </a:solidFill>
              </a:rPr>
              <a:pPr eaLnBrk="1" hangingPunct="1"/>
              <a:t>12</a:t>
            </a:fld>
            <a:endParaRPr lang="fr-FR" altLang="fr-FR">
              <a:solidFill>
                <a:srgbClr val="000000"/>
              </a:solidFill>
            </a:endParaRPr>
          </a:p>
        </p:txBody>
      </p:sp>
      <p:sp>
        <p:nvSpPr>
          <p:cNvPr id="140290" name="Rectangle 2"/>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Comparison: </a:t>
            </a:r>
            <a:r>
              <a:rPr lang="en-GB" sz="2400" b="1">
                <a:effectLst>
                  <a:outerShdw blurRad="38100" dist="38100" dir="2700000" algn="tl">
                    <a:srgbClr val="C0C0C0"/>
                  </a:outerShdw>
                </a:effectLst>
              </a:rPr>
              <a:t>Annually</a:t>
            </a:r>
            <a:r>
              <a:rPr lang="en-GB" b="1" smtClean="0">
                <a:effectLst>
                  <a:outerShdw blurRad="38100" dist="38100" dir="2700000" algn="tl">
                    <a:srgbClr val="C0C0C0"/>
                  </a:outerShdw>
                </a:effectLst>
              </a:rPr>
              <a:t> </a:t>
            </a:r>
            <a:r>
              <a:rPr lang="en-GB" sz="2400" b="1">
                <a:effectLst>
                  <a:outerShdw blurRad="38100" dist="38100" dir="2700000" algn="tl">
                    <a:srgbClr val="C0C0C0"/>
                  </a:outerShdw>
                </a:effectLst>
              </a:rPr>
              <a:t>Areal Mean Rainfall, case 1</a:t>
            </a:r>
          </a:p>
        </p:txBody>
      </p:sp>
      <p:pic>
        <p:nvPicPr>
          <p:cNvPr id="107524" name="Picture 3" descr="GbxAgroBioTech"/>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4" descr="logo_coul_texte_cadre_7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Text Box 5"/>
          <p:cNvSpPr txBox="1">
            <a:spLocks noChangeArrowheads="1"/>
          </p:cNvSpPr>
          <p:nvPr/>
        </p:nvSpPr>
        <p:spPr bwMode="auto">
          <a:xfrm>
            <a:off x="2498726" y="6553200"/>
            <a:ext cx="3078163" cy="3048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sz="1400">
                <a:solidFill>
                  <a:srgbClr val="FFFF00"/>
                </a:solidFill>
                <a:latin typeface="Arial Narrow" pitchFamily="34" charset="0"/>
              </a:rPr>
              <a:t>AMR= Areal Mean Rainfall in the basin (mm)</a:t>
            </a:r>
          </a:p>
        </p:txBody>
      </p:sp>
      <p:pic>
        <p:nvPicPr>
          <p:cNvPr id="107527" name="Picture 6" descr="imagepluies70e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64" y="1860550"/>
            <a:ext cx="7832725"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8" name="Text Box 7"/>
          <p:cNvSpPr txBox="1">
            <a:spLocks noChangeArrowheads="1"/>
          </p:cNvSpPr>
          <p:nvPr/>
        </p:nvSpPr>
        <p:spPr bwMode="auto">
          <a:xfrm>
            <a:off x="3648076" y="2000250"/>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AMR=1045</a:t>
            </a:r>
            <a:endParaRPr lang="fr-FR" altLang="fr-FR" sz="1400">
              <a:solidFill>
                <a:srgbClr val="000000"/>
              </a:solidFill>
              <a:latin typeface="Arial Narrow" panose="020B0606020202030204" pitchFamily="34" charset="0"/>
            </a:endParaRPr>
          </a:p>
        </p:txBody>
      </p:sp>
      <p:sp>
        <p:nvSpPr>
          <p:cNvPr id="107529" name="Text Box 8"/>
          <p:cNvSpPr txBox="1">
            <a:spLocks noChangeArrowheads="1"/>
          </p:cNvSpPr>
          <p:nvPr/>
        </p:nvSpPr>
        <p:spPr bwMode="auto">
          <a:xfrm>
            <a:off x="5824539" y="2003425"/>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AMR=1044</a:t>
            </a:r>
            <a:endParaRPr lang="fr-FR" altLang="fr-FR" sz="1400">
              <a:solidFill>
                <a:srgbClr val="000000"/>
              </a:solidFill>
              <a:latin typeface="Arial Narrow" panose="020B0606020202030204" pitchFamily="34" charset="0"/>
            </a:endParaRPr>
          </a:p>
        </p:txBody>
      </p:sp>
      <p:sp>
        <p:nvSpPr>
          <p:cNvPr id="107530" name="Text Box 9"/>
          <p:cNvSpPr txBox="1">
            <a:spLocks noChangeArrowheads="1"/>
          </p:cNvSpPr>
          <p:nvPr/>
        </p:nvSpPr>
        <p:spPr bwMode="auto">
          <a:xfrm>
            <a:off x="8056564" y="2003425"/>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AMR=1045</a:t>
            </a:r>
            <a:endParaRPr lang="fr-FR" altLang="fr-FR" sz="1400">
              <a:solidFill>
                <a:srgbClr val="000000"/>
              </a:solidFill>
              <a:latin typeface="Arial Narrow" panose="020B0606020202030204" pitchFamily="34" charset="0"/>
            </a:endParaRPr>
          </a:p>
        </p:txBody>
      </p:sp>
      <p:sp>
        <p:nvSpPr>
          <p:cNvPr id="107531" name="Text Box 10"/>
          <p:cNvSpPr txBox="1">
            <a:spLocks noChangeArrowheads="1"/>
          </p:cNvSpPr>
          <p:nvPr/>
        </p:nvSpPr>
        <p:spPr bwMode="auto">
          <a:xfrm>
            <a:off x="3648076" y="4287838"/>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AMR=1052</a:t>
            </a:r>
            <a:endParaRPr lang="fr-FR" altLang="fr-FR" sz="1400">
              <a:solidFill>
                <a:srgbClr val="000000"/>
              </a:solidFill>
              <a:latin typeface="Arial Narrow" panose="020B0606020202030204" pitchFamily="34" charset="0"/>
            </a:endParaRPr>
          </a:p>
        </p:txBody>
      </p:sp>
      <p:sp>
        <p:nvSpPr>
          <p:cNvPr id="107532" name="Text Box 11"/>
          <p:cNvSpPr txBox="1">
            <a:spLocks noChangeArrowheads="1"/>
          </p:cNvSpPr>
          <p:nvPr/>
        </p:nvSpPr>
        <p:spPr bwMode="auto">
          <a:xfrm>
            <a:off x="5824539" y="4291013"/>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AMR=1063</a:t>
            </a:r>
            <a:endParaRPr lang="fr-FR" altLang="fr-FR" sz="1400">
              <a:solidFill>
                <a:srgbClr val="000000"/>
              </a:solidFill>
              <a:latin typeface="Arial Narrow" panose="020B0606020202030204" pitchFamily="34" charset="0"/>
            </a:endParaRPr>
          </a:p>
        </p:txBody>
      </p:sp>
      <p:sp>
        <p:nvSpPr>
          <p:cNvPr id="107533" name="Text Box 12"/>
          <p:cNvSpPr txBox="1">
            <a:spLocks noChangeArrowheads="1"/>
          </p:cNvSpPr>
          <p:nvPr/>
        </p:nvSpPr>
        <p:spPr bwMode="auto">
          <a:xfrm>
            <a:off x="8056564" y="4291013"/>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AMR=1049</a:t>
            </a:r>
            <a:endParaRPr lang="fr-FR" altLang="fr-FR" sz="1400">
              <a:solidFill>
                <a:srgbClr val="000000"/>
              </a:solidFill>
              <a:latin typeface="Arial Narrow" panose="020B0606020202030204" pitchFamily="34" charset="0"/>
            </a:endParaRPr>
          </a:p>
        </p:txBody>
      </p:sp>
    </p:spTree>
    <p:extLst>
      <p:ext uri="{BB962C8B-B14F-4D97-AF65-F5344CB8AC3E}">
        <p14:creationId xmlns:p14="http://schemas.microsoft.com/office/powerpoint/2010/main" val="27179077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u numéro de diapositive 7"/>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D3091A-6136-453E-83CD-E8AC636D5698}" type="slidenum">
              <a:rPr lang="fr-FR" altLang="fr-FR">
                <a:solidFill>
                  <a:srgbClr val="000000"/>
                </a:solidFill>
              </a:rPr>
              <a:pPr eaLnBrk="1" hangingPunct="1"/>
              <a:t>13</a:t>
            </a:fld>
            <a:endParaRPr lang="fr-FR" altLang="fr-FR">
              <a:solidFill>
                <a:srgbClr val="000000"/>
              </a:solidFill>
            </a:endParaRPr>
          </a:p>
        </p:txBody>
      </p:sp>
      <p:pic>
        <p:nvPicPr>
          <p:cNvPr id="108547" name="Picture 2" descr="imagepluies4ce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964" y="1860550"/>
            <a:ext cx="7832725"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Rectangle 3"/>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Comparison: </a:t>
            </a:r>
            <a:r>
              <a:rPr lang="en-GB" sz="2400" b="1">
                <a:effectLst>
                  <a:outerShdw blurRad="38100" dist="38100" dir="2700000" algn="tl">
                    <a:srgbClr val="C0C0C0"/>
                  </a:outerShdw>
                </a:effectLst>
              </a:rPr>
              <a:t>Annually</a:t>
            </a:r>
            <a:r>
              <a:rPr lang="en-GB" b="1" smtClean="0">
                <a:effectLst>
                  <a:outerShdw blurRad="38100" dist="38100" dir="2700000" algn="tl">
                    <a:srgbClr val="C0C0C0"/>
                  </a:outerShdw>
                </a:effectLst>
              </a:rPr>
              <a:t> </a:t>
            </a:r>
            <a:r>
              <a:rPr lang="en-GB" sz="2400" b="1">
                <a:effectLst>
                  <a:outerShdw blurRad="38100" dist="38100" dir="2700000" algn="tl">
                    <a:srgbClr val="C0C0C0"/>
                  </a:outerShdw>
                </a:effectLst>
              </a:rPr>
              <a:t>Areal Mean Rainfall, case 4</a:t>
            </a:r>
          </a:p>
        </p:txBody>
      </p:sp>
      <p:pic>
        <p:nvPicPr>
          <p:cNvPr id="108549" name="Picture 4" descr="GbxAgroBioTech"/>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5" descr="logo_coul_texte_cadre_7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Text Box 6"/>
          <p:cNvSpPr txBox="1">
            <a:spLocks noChangeArrowheads="1"/>
          </p:cNvSpPr>
          <p:nvPr/>
        </p:nvSpPr>
        <p:spPr bwMode="auto">
          <a:xfrm>
            <a:off x="2498726" y="6553200"/>
            <a:ext cx="3078163" cy="304800"/>
          </a:xfrm>
          <a:prstGeom prst="rect">
            <a:avLst/>
          </a:prstGeom>
          <a:gradFill rotWithShape="1">
            <a:gsLst>
              <a:gs pos="0">
                <a:schemeClr val="accent1"/>
              </a:gs>
              <a:gs pos="100000">
                <a:schemeClr val="accent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defRPr/>
            </a:pPr>
            <a:r>
              <a:rPr lang="en-US" sz="1400">
                <a:solidFill>
                  <a:srgbClr val="FFFF00"/>
                </a:solidFill>
                <a:latin typeface="Arial Narrow" pitchFamily="34" charset="0"/>
              </a:rPr>
              <a:t>AMR= Areal Mean Rainfall in the basin (mm)</a:t>
            </a:r>
          </a:p>
        </p:txBody>
      </p:sp>
      <p:sp>
        <p:nvSpPr>
          <p:cNvPr id="108552" name="Text Box 7"/>
          <p:cNvSpPr txBox="1">
            <a:spLocks noChangeArrowheads="1"/>
          </p:cNvSpPr>
          <p:nvPr/>
        </p:nvSpPr>
        <p:spPr bwMode="auto">
          <a:xfrm>
            <a:off x="3648076" y="2000250"/>
            <a:ext cx="8366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AMR=990</a:t>
            </a:r>
            <a:endParaRPr lang="fr-FR" altLang="fr-FR" sz="1400">
              <a:solidFill>
                <a:srgbClr val="000000"/>
              </a:solidFill>
              <a:latin typeface="Arial Narrow" panose="020B0606020202030204" pitchFamily="34" charset="0"/>
            </a:endParaRPr>
          </a:p>
        </p:txBody>
      </p:sp>
      <p:sp>
        <p:nvSpPr>
          <p:cNvPr id="108553" name="Text Box 8"/>
          <p:cNvSpPr txBox="1">
            <a:spLocks noChangeArrowheads="1"/>
          </p:cNvSpPr>
          <p:nvPr/>
        </p:nvSpPr>
        <p:spPr bwMode="auto">
          <a:xfrm>
            <a:off x="5824539" y="2003425"/>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AMR=1025</a:t>
            </a:r>
            <a:endParaRPr lang="fr-FR" altLang="fr-FR" sz="1400">
              <a:solidFill>
                <a:srgbClr val="000000"/>
              </a:solidFill>
              <a:latin typeface="Arial Narrow" panose="020B0606020202030204" pitchFamily="34" charset="0"/>
            </a:endParaRPr>
          </a:p>
        </p:txBody>
      </p:sp>
      <p:sp>
        <p:nvSpPr>
          <p:cNvPr id="108554" name="Text Box 9"/>
          <p:cNvSpPr txBox="1">
            <a:spLocks noChangeArrowheads="1"/>
          </p:cNvSpPr>
          <p:nvPr/>
        </p:nvSpPr>
        <p:spPr bwMode="auto">
          <a:xfrm>
            <a:off x="8056564" y="2003425"/>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AMR=1026</a:t>
            </a:r>
            <a:endParaRPr lang="fr-FR" altLang="fr-FR" sz="1400">
              <a:solidFill>
                <a:srgbClr val="000000"/>
              </a:solidFill>
              <a:latin typeface="Arial Narrow" panose="020B0606020202030204" pitchFamily="34" charset="0"/>
            </a:endParaRPr>
          </a:p>
        </p:txBody>
      </p:sp>
      <p:sp>
        <p:nvSpPr>
          <p:cNvPr id="108555" name="Text Box 10"/>
          <p:cNvSpPr txBox="1">
            <a:spLocks noChangeArrowheads="1"/>
          </p:cNvSpPr>
          <p:nvPr/>
        </p:nvSpPr>
        <p:spPr bwMode="auto">
          <a:xfrm>
            <a:off x="3648076" y="4287838"/>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AMR=1137</a:t>
            </a:r>
            <a:endParaRPr lang="fr-FR" altLang="fr-FR" sz="1400">
              <a:solidFill>
                <a:srgbClr val="000000"/>
              </a:solidFill>
              <a:latin typeface="Arial Narrow" panose="020B0606020202030204" pitchFamily="34" charset="0"/>
            </a:endParaRPr>
          </a:p>
        </p:txBody>
      </p:sp>
      <p:sp>
        <p:nvSpPr>
          <p:cNvPr id="108556" name="Text Box 11"/>
          <p:cNvSpPr txBox="1">
            <a:spLocks noChangeArrowheads="1"/>
          </p:cNvSpPr>
          <p:nvPr/>
        </p:nvSpPr>
        <p:spPr bwMode="auto">
          <a:xfrm>
            <a:off x="5824539" y="4291013"/>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AMR=1199</a:t>
            </a:r>
            <a:endParaRPr lang="fr-FR" altLang="fr-FR" sz="1400">
              <a:solidFill>
                <a:srgbClr val="000000"/>
              </a:solidFill>
              <a:latin typeface="Arial Narrow" panose="020B0606020202030204" pitchFamily="34" charset="0"/>
            </a:endParaRPr>
          </a:p>
        </p:txBody>
      </p:sp>
      <p:sp>
        <p:nvSpPr>
          <p:cNvPr id="108557" name="Text Box 12"/>
          <p:cNvSpPr txBox="1">
            <a:spLocks noChangeArrowheads="1"/>
          </p:cNvSpPr>
          <p:nvPr/>
        </p:nvSpPr>
        <p:spPr bwMode="auto">
          <a:xfrm>
            <a:off x="8056564" y="4291013"/>
            <a:ext cx="917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fr-BE" altLang="fr-FR" sz="1400">
                <a:solidFill>
                  <a:srgbClr val="000000"/>
                </a:solidFill>
                <a:latin typeface="Arial Narrow" panose="020B0606020202030204" pitchFamily="34" charset="0"/>
              </a:rPr>
              <a:t>AMR=1021</a:t>
            </a:r>
            <a:endParaRPr lang="fr-FR" altLang="fr-FR" sz="1400">
              <a:solidFill>
                <a:srgbClr val="000000"/>
              </a:solidFill>
              <a:latin typeface="Arial Narrow" panose="020B0606020202030204" pitchFamily="34" charset="0"/>
            </a:endParaRPr>
          </a:p>
        </p:txBody>
      </p:sp>
    </p:spTree>
    <p:extLst>
      <p:ext uri="{BB962C8B-B14F-4D97-AF65-F5344CB8AC3E}">
        <p14:creationId xmlns:p14="http://schemas.microsoft.com/office/powerpoint/2010/main" val="649407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7488" y="1284289"/>
            <a:ext cx="9288463" cy="5673725"/>
          </a:xfrm>
          <a:prstGeom prst="rect">
            <a:avLst/>
          </a:prstGeom>
          <a:gradFill flip="none" rotWithShape="1">
            <a:gsLst>
              <a:gs pos="55000">
                <a:srgbClr val="000000"/>
              </a:gs>
              <a:gs pos="100000">
                <a:srgbClr val="3366CC"/>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fr-BE">
              <a:solidFill>
                <a:srgbClr val="FFFFFF"/>
              </a:solidFill>
            </a:endParaRPr>
          </a:p>
        </p:txBody>
      </p:sp>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5.2. </a:t>
            </a:r>
            <a:r>
              <a:rPr lang="fr-FR" b="1" dirty="0" err="1">
                <a:solidFill>
                  <a:prstClr val="black">
                    <a:lumMod val="85000"/>
                    <a:lumOff val="15000"/>
                  </a:prstClr>
                </a:solidFill>
              </a:rPr>
              <a:t>Materials</a:t>
            </a:r>
            <a:r>
              <a:rPr lang="fr-FR" b="1" dirty="0">
                <a:solidFill>
                  <a:prstClr val="black">
                    <a:lumMod val="85000"/>
                    <a:lumOff val="15000"/>
                  </a:prstClr>
                </a:solidFill>
              </a:rPr>
              <a:t> and </a:t>
            </a:r>
            <a:r>
              <a:rPr lang="fr-FR" b="1" dirty="0" err="1">
                <a:solidFill>
                  <a:prstClr val="black">
                    <a:lumMod val="85000"/>
                    <a:lumOff val="15000"/>
                  </a:prstClr>
                </a:solidFill>
              </a:rPr>
              <a:t>methods</a:t>
            </a:r>
            <a:endParaRPr lang="fr-BE" b="1" dirty="0">
              <a:solidFill>
                <a:prstClr val="black">
                  <a:lumMod val="85000"/>
                  <a:lumOff val="15000"/>
                </a:prstClr>
              </a:solidFill>
            </a:endParaRPr>
          </a:p>
        </p:txBody>
      </p:sp>
      <p:pic>
        <p:nvPicPr>
          <p:cNvPr id="109574" name="Image 6"/>
          <p:cNvPicPr>
            <a:picLocks noChangeAspect="1"/>
          </p:cNvPicPr>
          <p:nvPr/>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727576" y="4221163"/>
            <a:ext cx="5472113"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Image 7"/>
          <p:cNvPicPr>
            <a:picLocks noChangeAspect="1"/>
          </p:cNvPicPr>
          <p:nvPr/>
        </p:nvPicPr>
        <p:blipFill>
          <a:blip r:embed="rId4">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232401" y="1138238"/>
            <a:ext cx="4176713"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6" name="ZoneTexte 9"/>
          <p:cNvSpPr txBox="1">
            <a:spLocks noChangeArrowheads="1"/>
          </p:cNvSpPr>
          <p:nvPr/>
        </p:nvSpPr>
        <p:spPr bwMode="auto">
          <a:xfrm>
            <a:off x="8875713" y="4273551"/>
            <a:ext cx="58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400">
                <a:solidFill>
                  <a:srgbClr val="FFFFFF"/>
                </a:solidFill>
              </a:rPr>
              <a:t>DEM</a:t>
            </a:r>
            <a:endParaRPr lang="en-GB" altLang="fr-FR" sz="1400">
              <a:solidFill>
                <a:srgbClr val="FFFFFF"/>
              </a:solidFill>
            </a:endParaRPr>
          </a:p>
        </p:txBody>
      </p:sp>
      <p:sp>
        <p:nvSpPr>
          <p:cNvPr id="109577" name="ZoneTexte 10"/>
          <p:cNvSpPr txBox="1">
            <a:spLocks noChangeArrowheads="1"/>
          </p:cNvSpPr>
          <p:nvPr/>
        </p:nvSpPr>
        <p:spPr bwMode="auto">
          <a:xfrm>
            <a:off x="8875713" y="4921251"/>
            <a:ext cx="5741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400">
                <a:solidFill>
                  <a:srgbClr val="FFFFFF"/>
                </a:solidFill>
              </a:rPr>
              <a:t>Soils</a:t>
            </a:r>
            <a:endParaRPr lang="en-GB" altLang="fr-FR" sz="1400">
              <a:solidFill>
                <a:srgbClr val="FFFFFF"/>
              </a:solidFill>
            </a:endParaRPr>
          </a:p>
        </p:txBody>
      </p:sp>
      <p:sp>
        <p:nvSpPr>
          <p:cNvPr id="109578" name="ZoneTexte 11"/>
          <p:cNvSpPr txBox="1">
            <a:spLocks noChangeArrowheads="1"/>
          </p:cNvSpPr>
          <p:nvPr/>
        </p:nvSpPr>
        <p:spPr bwMode="auto">
          <a:xfrm>
            <a:off x="8904289" y="5732464"/>
            <a:ext cx="8515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400">
                <a:solidFill>
                  <a:srgbClr val="FFFFFF"/>
                </a:solidFill>
              </a:rPr>
              <a:t>Geology</a:t>
            </a:r>
            <a:endParaRPr lang="en-GB" altLang="fr-FR" sz="1400">
              <a:solidFill>
                <a:srgbClr val="FFFFFF"/>
              </a:solidFill>
            </a:endParaRPr>
          </a:p>
        </p:txBody>
      </p:sp>
      <p:sp>
        <p:nvSpPr>
          <p:cNvPr id="109579" name="ZoneTexte 12"/>
          <p:cNvSpPr txBox="1">
            <a:spLocks noChangeArrowheads="1"/>
          </p:cNvSpPr>
          <p:nvPr/>
        </p:nvSpPr>
        <p:spPr bwMode="auto">
          <a:xfrm>
            <a:off x="4727575" y="4652964"/>
            <a:ext cx="122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400">
                <a:solidFill>
                  <a:srgbClr val="FFFFFF"/>
                </a:solidFill>
              </a:rPr>
              <a:t>Climatic data</a:t>
            </a:r>
            <a:endParaRPr lang="en-GB" altLang="fr-FR" sz="1400">
              <a:solidFill>
                <a:srgbClr val="FFFFFF"/>
              </a:solidFill>
            </a:endParaRPr>
          </a:p>
        </p:txBody>
      </p:sp>
      <p:sp>
        <p:nvSpPr>
          <p:cNvPr id="109580" name="ZoneTexte 15"/>
          <p:cNvSpPr txBox="1">
            <a:spLocks noChangeArrowheads="1"/>
          </p:cNvSpPr>
          <p:nvPr/>
        </p:nvSpPr>
        <p:spPr bwMode="auto">
          <a:xfrm>
            <a:off x="4727576" y="5729289"/>
            <a:ext cx="1954381"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lnSpc>
                <a:spcPts val="75"/>
              </a:lnSpc>
              <a:spcBef>
                <a:spcPct val="0"/>
              </a:spcBef>
              <a:spcAft>
                <a:spcPct val="0"/>
              </a:spcAft>
            </a:pPr>
            <a:r>
              <a:rPr lang="fr-BE" altLang="fr-FR" sz="1400">
                <a:solidFill>
                  <a:srgbClr val="FFFFFF"/>
                </a:solidFill>
              </a:rPr>
              <a:t>Land use, crop growth</a:t>
            </a:r>
          </a:p>
          <a:p>
            <a:pPr eaLnBrk="1" fontAlgn="base" hangingPunct="1">
              <a:spcBef>
                <a:spcPct val="0"/>
              </a:spcBef>
              <a:spcAft>
                <a:spcPct val="0"/>
              </a:spcAft>
            </a:pPr>
            <a:r>
              <a:rPr lang="fr-BE" altLang="fr-FR" sz="1400">
                <a:solidFill>
                  <a:srgbClr val="FFFFFF"/>
                </a:solidFill>
              </a:rPr>
              <a:t>Agricultural practices</a:t>
            </a:r>
            <a:endParaRPr lang="en-GB" altLang="fr-FR" sz="1400">
              <a:solidFill>
                <a:srgbClr val="FFFFFF"/>
              </a:solidFill>
            </a:endParaRPr>
          </a:p>
        </p:txBody>
      </p:sp>
      <p:cxnSp>
        <p:nvCxnSpPr>
          <p:cNvPr id="17" name="Connecteur droit 16"/>
          <p:cNvCxnSpPr/>
          <p:nvPr/>
        </p:nvCxnSpPr>
        <p:spPr>
          <a:xfrm flipV="1">
            <a:off x="6888163" y="4221164"/>
            <a:ext cx="0" cy="8540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H="1" flipV="1">
            <a:off x="6959601" y="4221163"/>
            <a:ext cx="1152525" cy="431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9583" name="ZoneTexte 18"/>
          <p:cNvSpPr txBox="1">
            <a:spLocks noChangeArrowheads="1"/>
          </p:cNvSpPr>
          <p:nvPr/>
        </p:nvSpPr>
        <p:spPr bwMode="auto">
          <a:xfrm>
            <a:off x="7175500" y="4652964"/>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200">
                <a:solidFill>
                  <a:srgbClr val="FFFFFF"/>
                </a:solidFill>
              </a:rPr>
              <a:t>A</a:t>
            </a:r>
            <a:endParaRPr lang="en-GB" altLang="fr-FR" sz="1200">
              <a:solidFill>
                <a:srgbClr val="FFFFFF"/>
              </a:solidFill>
            </a:endParaRPr>
          </a:p>
        </p:txBody>
      </p:sp>
      <p:sp>
        <p:nvSpPr>
          <p:cNvPr id="109584" name="ZoneTexte 19"/>
          <p:cNvSpPr txBox="1">
            <a:spLocks noChangeArrowheads="1"/>
          </p:cNvSpPr>
          <p:nvPr/>
        </p:nvSpPr>
        <p:spPr bwMode="auto">
          <a:xfrm>
            <a:off x="7327900" y="4805364"/>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200">
                <a:solidFill>
                  <a:srgbClr val="000000"/>
                </a:solidFill>
              </a:rPr>
              <a:t>C</a:t>
            </a:r>
            <a:endParaRPr lang="en-GB" altLang="fr-FR" sz="1200">
              <a:solidFill>
                <a:srgbClr val="000000"/>
              </a:solidFill>
            </a:endParaRPr>
          </a:p>
        </p:txBody>
      </p:sp>
      <p:sp>
        <p:nvSpPr>
          <p:cNvPr id="109585" name="ZoneTexte 20"/>
          <p:cNvSpPr txBox="1">
            <a:spLocks noChangeArrowheads="1"/>
          </p:cNvSpPr>
          <p:nvPr/>
        </p:nvSpPr>
        <p:spPr bwMode="auto">
          <a:xfrm>
            <a:off x="6959600" y="4891089"/>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200">
                <a:solidFill>
                  <a:srgbClr val="FFFFFF"/>
                </a:solidFill>
              </a:rPr>
              <a:t>B</a:t>
            </a:r>
            <a:endParaRPr lang="en-GB" altLang="fr-FR" sz="1200">
              <a:solidFill>
                <a:srgbClr val="FFFFFF"/>
              </a:solidFill>
            </a:endParaRPr>
          </a:p>
        </p:txBody>
      </p:sp>
      <p:sp>
        <p:nvSpPr>
          <p:cNvPr id="109586" name="ZoneTexte 21"/>
          <p:cNvSpPr txBox="1">
            <a:spLocks noChangeArrowheads="1"/>
          </p:cNvSpPr>
          <p:nvPr/>
        </p:nvSpPr>
        <p:spPr bwMode="auto">
          <a:xfrm>
            <a:off x="7680325" y="4699001"/>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sz="1200">
                <a:solidFill>
                  <a:srgbClr val="FFFFFF"/>
                </a:solidFill>
              </a:rPr>
              <a:t>B</a:t>
            </a:r>
            <a:endParaRPr lang="en-GB" altLang="fr-FR" sz="1200">
              <a:solidFill>
                <a:srgbClr val="FFFFFF"/>
              </a:solidFill>
            </a:endParaRPr>
          </a:p>
        </p:txBody>
      </p:sp>
      <p:sp>
        <p:nvSpPr>
          <p:cNvPr id="109587" name="ZoneTexte 22"/>
          <p:cNvSpPr txBox="1">
            <a:spLocks noChangeArrowheads="1"/>
          </p:cNvSpPr>
          <p:nvPr/>
        </p:nvSpPr>
        <p:spPr bwMode="auto">
          <a:xfrm>
            <a:off x="1992313" y="5141913"/>
            <a:ext cx="2303462"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r>
              <a:rPr lang="en-GB" altLang="fr-FR">
                <a:solidFill>
                  <a:srgbClr val="FFFFFF"/>
                </a:solidFill>
              </a:rPr>
              <a:t>In each grid: </a:t>
            </a:r>
            <a:r>
              <a:rPr lang="en-GB" altLang="fr-FR" sz="2000">
                <a:solidFill>
                  <a:srgbClr val="FFFFFF"/>
                </a:solidFill>
              </a:rPr>
              <a:t>weighting</a:t>
            </a:r>
            <a:r>
              <a:rPr lang="en-GB" altLang="fr-FR">
                <a:solidFill>
                  <a:srgbClr val="FFFFFF"/>
                </a:solidFill>
              </a:rPr>
              <a:t> of different components</a:t>
            </a:r>
          </a:p>
        </p:txBody>
      </p:sp>
      <p:sp>
        <p:nvSpPr>
          <p:cNvPr id="25" name="Accolade ouvrante 24"/>
          <p:cNvSpPr/>
          <p:nvPr/>
        </p:nvSpPr>
        <p:spPr>
          <a:xfrm>
            <a:off x="4367213" y="4581526"/>
            <a:ext cx="215900" cy="2087563"/>
          </a:xfrm>
          <a:prstGeom prst="leftBrac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GB">
              <a:solidFill>
                <a:srgbClr val="000000"/>
              </a:solidFill>
            </a:endParaRPr>
          </a:p>
        </p:txBody>
      </p:sp>
      <p:sp>
        <p:nvSpPr>
          <p:cNvPr id="26" name="ZoneTexte 25"/>
          <p:cNvSpPr txBox="1"/>
          <p:nvPr/>
        </p:nvSpPr>
        <p:spPr>
          <a:xfrm>
            <a:off x="8760296" y="3717032"/>
            <a:ext cx="1467068" cy="369332"/>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fontAlgn="base">
              <a:spcBef>
                <a:spcPct val="0"/>
              </a:spcBef>
              <a:spcAft>
                <a:spcPct val="0"/>
              </a:spcAft>
              <a:defRPr/>
            </a:pPr>
            <a:r>
              <a:rPr lang="fr-BE" dirty="0">
                <a:solidFill>
                  <a:srgbClr val="FFFFFF"/>
                </a:solidFill>
              </a:rPr>
              <a:t>GRID: 1 km²</a:t>
            </a:r>
            <a:endParaRPr lang="en-GB" dirty="0">
              <a:solidFill>
                <a:srgbClr val="FFFFFF"/>
              </a:solidFill>
            </a:endParaRPr>
          </a:p>
        </p:txBody>
      </p:sp>
      <p:cxnSp>
        <p:nvCxnSpPr>
          <p:cNvPr id="27" name="Connecteur droit avec flèche 26"/>
          <p:cNvCxnSpPr/>
          <p:nvPr/>
        </p:nvCxnSpPr>
        <p:spPr>
          <a:xfrm flipH="1">
            <a:off x="7818439" y="3902075"/>
            <a:ext cx="941387" cy="7239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a:endCxn id="109585" idx="0"/>
          </p:cNvCxnSpPr>
          <p:nvPr/>
        </p:nvCxnSpPr>
        <p:spPr>
          <a:xfrm flipV="1">
            <a:off x="6024563" y="4891088"/>
            <a:ext cx="1078666" cy="27622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endCxn id="109585" idx="3"/>
          </p:cNvCxnSpPr>
          <p:nvPr/>
        </p:nvCxnSpPr>
        <p:spPr>
          <a:xfrm flipV="1">
            <a:off x="6024564" y="5029588"/>
            <a:ext cx="1222295" cy="135216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H="1">
            <a:off x="7956550" y="4652964"/>
            <a:ext cx="947738" cy="15398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flipV="1">
            <a:off x="7956550" y="5167313"/>
            <a:ext cx="947738" cy="31591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flipH="1" flipV="1">
            <a:off x="7956550" y="5619750"/>
            <a:ext cx="947738" cy="76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5232400" y="3429001"/>
            <a:ext cx="1397000" cy="360363"/>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a:off x="5232401" y="3789364"/>
            <a:ext cx="1330325" cy="287337"/>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9600" name="ZoneTexte 34"/>
          <p:cNvSpPr txBox="1">
            <a:spLocks noChangeArrowheads="1"/>
          </p:cNvSpPr>
          <p:nvPr/>
        </p:nvSpPr>
        <p:spPr bwMode="auto">
          <a:xfrm>
            <a:off x="3719514" y="3587751"/>
            <a:ext cx="1512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River network</a:t>
            </a:r>
            <a:endParaRPr lang="en-GB" altLang="fr-FR">
              <a:solidFill>
                <a:srgbClr val="FFFFFF"/>
              </a:solidFill>
            </a:endParaRPr>
          </a:p>
        </p:txBody>
      </p:sp>
      <p:sp>
        <p:nvSpPr>
          <p:cNvPr id="109601" name="ZoneTexte 35"/>
          <p:cNvSpPr txBox="1">
            <a:spLocks noChangeArrowheads="1"/>
          </p:cNvSpPr>
          <p:nvPr/>
        </p:nvSpPr>
        <p:spPr bwMode="auto">
          <a:xfrm>
            <a:off x="7680326" y="1196975"/>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Sauhied</a:t>
            </a:r>
            <a:endParaRPr lang="en-GB" altLang="fr-FR">
              <a:solidFill>
                <a:srgbClr val="FFFFFF"/>
              </a:solidFill>
            </a:endParaRPr>
          </a:p>
        </p:txBody>
      </p:sp>
      <p:sp>
        <p:nvSpPr>
          <p:cNvPr id="109602" name="ZoneTexte 36"/>
          <p:cNvSpPr txBox="1">
            <a:spLocks noChangeArrowheads="1"/>
          </p:cNvSpPr>
          <p:nvPr/>
        </p:nvSpPr>
        <p:spPr bwMode="auto">
          <a:xfrm>
            <a:off x="8904288" y="1557338"/>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Martinrive</a:t>
            </a:r>
            <a:endParaRPr lang="en-GB" altLang="fr-FR">
              <a:solidFill>
                <a:srgbClr val="FFFFFF"/>
              </a:solidFill>
            </a:endParaRPr>
          </a:p>
        </p:txBody>
      </p:sp>
      <p:sp>
        <p:nvSpPr>
          <p:cNvPr id="109603" name="ZoneTexte 37"/>
          <p:cNvSpPr txBox="1">
            <a:spLocks noChangeArrowheads="1"/>
          </p:cNvSpPr>
          <p:nvPr/>
        </p:nvSpPr>
        <p:spPr bwMode="auto">
          <a:xfrm>
            <a:off x="9191625" y="2373313"/>
            <a:ext cx="10054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Tabreux</a:t>
            </a:r>
            <a:endParaRPr lang="en-GB" altLang="fr-FR">
              <a:solidFill>
                <a:srgbClr val="FFFFFF"/>
              </a:solidFill>
            </a:endParaRPr>
          </a:p>
        </p:txBody>
      </p:sp>
      <p:sp>
        <p:nvSpPr>
          <p:cNvPr id="109604" name="ZoneTexte 38"/>
          <p:cNvSpPr txBox="1">
            <a:spLocks noChangeArrowheads="1"/>
          </p:cNvSpPr>
          <p:nvPr/>
        </p:nvSpPr>
        <p:spPr bwMode="auto">
          <a:xfrm>
            <a:off x="8396288" y="3059114"/>
            <a:ext cx="868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Hotton</a:t>
            </a:r>
            <a:endParaRPr lang="en-GB" altLang="fr-FR">
              <a:solidFill>
                <a:srgbClr val="FFFFFF"/>
              </a:solidFill>
            </a:endParaRPr>
          </a:p>
        </p:txBody>
      </p:sp>
      <p:cxnSp>
        <p:nvCxnSpPr>
          <p:cNvPr id="40" name="Connecteur droit avec flèche 39"/>
          <p:cNvCxnSpPr>
            <a:stCxn id="109601" idx="1"/>
          </p:cNvCxnSpPr>
          <p:nvPr/>
        </p:nvCxnSpPr>
        <p:spPr>
          <a:xfrm flipH="1" flipV="1">
            <a:off x="6888163" y="1381125"/>
            <a:ext cx="792162" cy="51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109602" idx="1"/>
          </p:cNvCxnSpPr>
          <p:nvPr/>
        </p:nvCxnSpPr>
        <p:spPr>
          <a:xfrm flipH="1">
            <a:off x="6959600" y="1742004"/>
            <a:ext cx="1944688" cy="247134"/>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H="1" flipV="1">
            <a:off x="6672263" y="2205039"/>
            <a:ext cx="2519362" cy="35242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flipV="1">
            <a:off x="6383338" y="3059114"/>
            <a:ext cx="2012950" cy="185737"/>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9609" name="ZoneTexte 43"/>
          <p:cNvSpPr txBox="1">
            <a:spLocks noChangeArrowheads="1"/>
          </p:cNvSpPr>
          <p:nvPr/>
        </p:nvSpPr>
        <p:spPr bwMode="auto">
          <a:xfrm>
            <a:off x="6240464" y="2565400"/>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00"/>
                </a:solidFill>
              </a:rPr>
              <a:t>Ourthe</a:t>
            </a:r>
            <a:endParaRPr lang="en-GB" altLang="fr-FR">
              <a:solidFill>
                <a:srgbClr val="FFFF00"/>
              </a:solidFill>
            </a:endParaRPr>
          </a:p>
        </p:txBody>
      </p:sp>
      <p:sp>
        <p:nvSpPr>
          <p:cNvPr id="109610" name="ZoneTexte 44"/>
          <p:cNvSpPr txBox="1">
            <a:spLocks noChangeArrowheads="1"/>
          </p:cNvSpPr>
          <p:nvPr/>
        </p:nvSpPr>
        <p:spPr bwMode="auto">
          <a:xfrm>
            <a:off x="7608888" y="2349500"/>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00"/>
                </a:solidFill>
              </a:rPr>
              <a:t>Ambleve</a:t>
            </a:r>
            <a:endParaRPr lang="en-GB" altLang="fr-FR">
              <a:solidFill>
                <a:srgbClr val="FFFF00"/>
              </a:solidFill>
            </a:endParaRPr>
          </a:p>
        </p:txBody>
      </p:sp>
      <p:sp>
        <p:nvSpPr>
          <p:cNvPr id="109611" name="ZoneTexte 45"/>
          <p:cNvSpPr txBox="1">
            <a:spLocks noChangeArrowheads="1"/>
          </p:cNvSpPr>
          <p:nvPr/>
        </p:nvSpPr>
        <p:spPr bwMode="auto">
          <a:xfrm>
            <a:off x="5232401" y="141287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fr-BE" altLang="fr-FR">
                <a:solidFill>
                  <a:srgbClr val="FFFFFF"/>
                </a:solidFill>
              </a:rPr>
              <a:t>Meuse</a:t>
            </a:r>
            <a:endParaRPr lang="en-GB" altLang="fr-FR">
              <a:solidFill>
                <a:srgbClr val="FFFFFF"/>
              </a:solidFill>
            </a:endParaRPr>
          </a:p>
        </p:txBody>
      </p:sp>
      <p:sp>
        <p:nvSpPr>
          <p:cNvPr id="3" name="Rectangle 2"/>
          <p:cNvSpPr/>
          <p:nvPr/>
        </p:nvSpPr>
        <p:spPr>
          <a:xfrm>
            <a:off x="1762060" y="1916833"/>
            <a:ext cx="3657220" cy="1061829"/>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spcBef>
                <a:spcPct val="0"/>
              </a:spcBef>
              <a:spcAft>
                <a:spcPct val="0"/>
              </a:spcAft>
              <a:defRPr/>
            </a:pPr>
            <a:r>
              <a:rPr lang="en-GB" sz="2100" b="1" cap="all" dirty="0">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rPr>
              <a:t>EPIC-GRID</a:t>
            </a:r>
          </a:p>
          <a:p>
            <a:pPr algn="ctr" fontAlgn="base">
              <a:spcBef>
                <a:spcPct val="0"/>
              </a:spcBef>
              <a:spcAft>
                <a:spcPct val="0"/>
              </a:spcAft>
              <a:defRPr/>
            </a:pPr>
            <a:r>
              <a:rPr lang="en-GB" sz="2100" b="1" cap="all" dirty="0">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rPr>
              <a:t>Catchment modelling,</a:t>
            </a:r>
          </a:p>
          <a:p>
            <a:pPr algn="ctr" fontAlgn="base">
              <a:spcBef>
                <a:spcPct val="0"/>
              </a:spcBef>
              <a:spcAft>
                <a:spcPct val="0"/>
              </a:spcAft>
              <a:defRPr/>
            </a:pPr>
            <a:r>
              <a:rPr lang="en-GB" sz="2100" b="1" cap="all" dirty="0">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rPr>
              <a:t>Soils and </a:t>
            </a:r>
            <a:r>
              <a:rPr lang="en-GB" sz="2100" b="1" cap="all" dirty="0" err="1">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rPr>
              <a:t>vadose</a:t>
            </a:r>
            <a:r>
              <a:rPr lang="en-GB" sz="2100" b="1" cap="all" dirty="0">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rPr>
              <a:t> zone</a:t>
            </a:r>
            <a:endParaRPr lang="fr-BE" sz="2100" b="1" cap="all" dirty="0">
              <a:ln w="0"/>
              <a:gradFill flip="none">
                <a:gsLst>
                  <a:gs pos="0">
                    <a:srgbClr val="BBE0E3">
                      <a:tint val="75000"/>
                      <a:shade val="75000"/>
                      <a:satMod val="170000"/>
                    </a:srgbClr>
                  </a:gs>
                  <a:gs pos="49000">
                    <a:srgbClr val="BBE0E3">
                      <a:tint val="88000"/>
                      <a:shade val="65000"/>
                      <a:satMod val="172000"/>
                    </a:srgbClr>
                  </a:gs>
                  <a:gs pos="50000">
                    <a:srgbClr val="BBE0E3">
                      <a:shade val="65000"/>
                      <a:satMod val="130000"/>
                    </a:srgbClr>
                  </a:gs>
                  <a:gs pos="92000">
                    <a:srgbClr val="BBE0E3">
                      <a:shade val="50000"/>
                      <a:satMod val="120000"/>
                    </a:srgbClr>
                  </a:gs>
                  <a:gs pos="100000">
                    <a:srgbClr val="BBE0E3">
                      <a:shade val="48000"/>
                      <a:satMod val="120000"/>
                    </a:srgb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12949593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10596" name="Title 8"/>
          <p:cNvSpPr txBox="1">
            <a:spLocks/>
          </p:cNvSpPr>
          <p:nvPr/>
        </p:nvSpPr>
        <p:spPr bwMode="auto">
          <a:xfrm>
            <a:off x="1941514" y="908050"/>
            <a:ext cx="840263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fontAlgn="base" hangingPunct="1">
              <a:spcBef>
                <a:spcPct val="0"/>
              </a:spcBef>
              <a:spcAft>
                <a:spcPct val="0"/>
              </a:spcAft>
            </a:pPr>
            <a:r>
              <a:rPr lang="fr-BE" altLang="fr-FR" b="1">
                <a:solidFill>
                  <a:srgbClr val="262626"/>
                </a:solidFill>
              </a:rPr>
              <a:t>5.2. </a:t>
            </a:r>
            <a:r>
              <a:rPr lang="fr-FR" altLang="fr-FR" b="1">
                <a:solidFill>
                  <a:srgbClr val="262626"/>
                </a:solidFill>
              </a:rPr>
              <a:t>Materials and methods</a:t>
            </a:r>
            <a:endParaRPr lang="fr-BE" altLang="fr-FR" b="1">
              <a:solidFill>
                <a:srgbClr val="262626"/>
              </a:solidFill>
            </a:endParaRPr>
          </a:p>
        </p:txBody>
      </p:sp>
      <p:pic>
        <p:nvPicPr>
          <p:cNvPr id="11059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8814" y="908050"/>
            <a:ext cx="4446587"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ZoneTexte 2"/>
          <p:cNvSpPr txBox="1">
            <a:spLocks noChangeArrowheads="1"/>
          </p:cNvSpPr>
          <p:nvPr/>
        </p:nvSpPr>
        <p:spPr bwMode="auto">
          <a:xfrm>
            <a:off x="2063750" y="1700213"/>
            <a:ext cx="3600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GB" altLang="fr-FR">
                <a:solidFill>
                  <a:srgbClr val="000000"/>
                </a:solidFill>
              </a:rPr>
              <a:t>Different degenerated densities and spatial locations of raingages used for geostatistical interpolations of rainfall</a:t>
            </a:r>
            <a:endParaRPr lang="fr-BE" altLang="fr-FR">
              <a:solidFill>
                <a:srgbClr val="000000"/>
              </a:solidFill>
            </a:endParaRPr>
          </a:p>
        </p:txBody>
      </p:sp>
    </p:spTree>
    <p:extLst>
      <p:ext uri="{BB962C8B-B14F-4D97-AF65-F5344CB8AC3E}">
        <p14:creationId xmlns:p14="http://schemas.microsoft.com/office/powerpoint/2010/main" val="299625195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Imag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114"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11621" name="Title 8"/>
          <p:cNvSpPr txBox="1">
            <a:spLocks/>
          </p:cNvSpPr>
          <p:nvPr/>
        </p:nvSpPr>
        <p:spPr bwMode="auto">
          <a:xfrm>
            <a:off x="1941514" y="908050"/>
            <a:ext cx="840263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fontAlgn="base" hangingPunct="1">
              <a:spcBef>
                <a:spcPct val="0"/>
              </a:spcBef>
              <a:spcAft>
                <a:spcPct val="0"/>
              </a:spcAft>
            </a:pPr>
            <a:r>
              <a:rPr lang="fr-BE" altLang="fr-FR" b="1">
                <a:solidFill>
                  <a:srgbClr val="262626"/>
                </a:solidFill>
              </a:rPr>
              <a:t>5.3. </a:t>
            </a:r>
            <a:r>
              <a:rPr lang="fr-FR" altLang="fr-FR" b="1">
                <a:solidFill>
                  <a:srgbClr val="262626"/>
                </a:solidFill>
              </a:rPr>
              <a:t>Results and discussion</a:t>
            </a:r>
            <a:endParaRPr lang="fr-BE" altLang="fr-FR" b="1">
              <a:solidFill>
                <a:srgbClr val="262626"/>
              </a:solidFill>
            </a:endParaRPr>
          </a:p>
        </p:txBody>
      </p:sp>
      <p:pic>
        <p:nvPicPr>
          <p:cNvPr id="111622" name="Imag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1"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p:cNvSpPr txBox="1"/>
          <p:nvPr/>
        </p:nvSpPr>
        <p:spPr>
          <a:xfrm>
            <a:off x="3186114" y="5300664"/>
            <a:ext cx="1457325"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70 raingages</a:t>
            </a:r>
          </a:p>
        </p:txBody>
      </p:sp>
      <p:sp>
        <p:nvSpPr>
          <p:cNvPr id="8" name="ZoneTexte 2"/>
          <p:cNvSpPr txBox="1"/>
          <p:nvPr/>
        </p:nvSpPr>
        <p:spPr>
          <a:xfrm>
            <a:off x="7789864" y="5300664"/>
            <a:ext cx="1455737"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4a </a:t>
            </a:r>
            <a:r>
              <a:rPr lang="en-GB" b="1" dirty="0" err="1">
                <a:solidFill>
                  <a:srgbClr val="2D2D8A">
                    <a:lumMod val="75000"/>
                  </a:srgbClr>
                </a:solidFill>
                <a:effectLst>
                  <a:outerShdw blurRad="38100" dist="38100" dir="2700000" algn="tl">
                    <a:srgbClr val="000000">
                      <a:alpha val="43137"/>
                    </a:srgbClr>
                  </a:outerShdw>
                </a:effectLst>
              </a:rPr>
              <a:t>raingages</a:t>
            </a:r>
            <a:endParaRPr lang="en-GB" b="1" dirty="0">
              <a:solidFill>
                <a:srgbClr val="2D2D8A">
                  <a:lumMod val="75000"/>
                </a:srgb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35651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12644" name="Title 8"/>
          <p:cNvSpPr txBox="1">
            <a:spLocks/>
          </p:cNvSpPr>
          <p:nvPr/>
        </p:nvSpPr>
        <p:spPr bwMode="auto">
          <a:xfrm>
            <a:off x="1941514" y="908050"/>
            <a:ext cx="840263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fontAlgn="base" hangingPunct="1">
              <a:spcBef>
                <a:spcPct val="0"/>
              </a:spcBef>
              <a:spcAft>
                <a:spcPct val="0"/>
              </a:spcAft>
            </a:pPr>
            <a:r>
              <a:rPr lang="fr-BE" altLang="fr-FR" b="1">
                <a:solidFill>
                  <a:srgbClr val="262626"/>
                </a:solidFill>
              </a:rPr>
              <a:t>5.3. </a:t>
            </a:r>
            <a:r>
              <a:rPr lang="fr-FR" altLang="fr-FR" b="1">
                <a:solidFill>
                  <a:srgbClr val="262626"/>
                </a:solidFill>
              </a:rPr>
              <a:t>Results and discussion</a:t>
            </a:r>
            <a:endParaRPr lang="fr-BE" altLang="fr-FR" b="1">
              <a:solidFill>
                <a:srgbClr val="262626"/>
              </a:solidFill>
            </a:endParaRPr>
          </a:p>
        </p:txBody>
      </p:sp>
      <p:sp>
        <p:nvSpPr>
          <p:cNvPr id="3" name="ZoneTexte 2"/>
          <p:cNvSpPr txBox="1"/>
          <p:nvPr/>
        </p:nvSpPr>
        <p:spPr>
          <a:xfrm>
            <a:off x="3186114" y="5300664"/>
            <a:ext cx="1457325"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4b raingages</a:t>
            </a:r>
          </a:p>
        </p:txBody>
      </p:sp>
      <p:sp>
        <p:nvSpPr>
          <p:cNvPr id="8" name="ZoneTexte 2"/>
          <p:cNvSpPr txBox="1"/>
          <p:nvPr/>
        </p:nvSpPr>
        <p:spPr>
          <a:xfrm>
            <a:off x="7789864" y="5300664"/>
            <a:ext cx="1455737"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4c </a:t>
            </a:r>
            <a:r>
              <a:rPr lang="en-GB" b="1" dirty="0" err="1">
                <a:solidFill>
                  <a:srgbClr val="2D2D8A">
                    <a:lumMod val="75000"/>
                  </a:srgbClr>
                </a:solidFill>
                <a:effectLst>
                  <a:outerShdw blurRad="38100" dist="38100" dir="2700000" algn="tl">
                    <a:srgbClr val="000000">
                      <a:alpha val="43137"/>
                    </a:srgbClr>
                  </a:outerShdw>
                </a:effectLst>
              </a:rPr>
              <a:t>raingages</a:t>
            </a:r>
            <a:endParaRPr lang="en-GB" b="1" dirty="0">
              <a:solidFill>
                <a:srgbClr val="2D2D8A">
                  <a:lumMod val="75000"/>
                </a:srgbClr>
              </a:solidFill>
              <a:effectLst>
                <a:outerShdw blurRad="38100" dist="38100" dir="2700000" algn="tl">
                  <a:srgbClr val="000000">
                    <a:alpha val="43137"/>
                  </a:srgbClr>
                </a:outerShdw>
              </a:effectLst>
            </a:endParaRPr>
          </a:p>
        </p:txBody>
      </p:sp>
      <p:pic>
        <p:nvPicPr>
          <p:cNvPr id="112647"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Imag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7114"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077411"/>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13668" name="Title 8"/>
          <p:cNvSpPr txBox="1">
            <a:spLocks/>
          </p:cNvSpPr>
          <p:nvPr/>
        </p:nvSpPr>
        <p:spPr bwMode="auto">
          <a:xfrm>
            <a:off x="1941514" y="908050"/>
            <a:ext cx="840263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fontAlgn="base" hangingPunct="1">
              <a:spcBef>
                <a:spcPct val="0"/>
              </a:spcBef>
              <a:spcAft>
                <a:spcPct val="0"/>
              </a:spcAft>
            </a:pPr>
            <a:r>
              <a:rPr lang="fr-BE" altLang="fr-FR" b="1">
                <a:solidFill>
                  <a:srgbClr val="262626"/>
                </a:solidFill>
              </a:rPr>
              <a:t>5.3. </a:t>
            </a:r>
            <a:r>
              <a:rPr lang="fr-FR" altLang="fr-FR" b="1">
                <a:solidFill>
                  <a:srgbClr val="262626"/>
                </a:solidFill>
              </a:rPr>
              <a:t>Results and discussion</a:t>
            </a:r>
            <a:endParaRPr lang="fr-BE" altLang="fr-FR" b="1">
              <a:solidFill>
                <a:srgbClr val="262626"/>
              </a:solidFill>
            </a:endParaRPr>
          </a:p>
        </p:txBody>
      </p:sp>
      <p:sp>
        <p:nvSpPr>
          <p:cNvPr id="3" name="ZoneTexte 2"/>
          <p:cNvSpPr txBox="1"/>
          <p:nvPr/>
        </p:nvSpPr>
        <p:spPr>
          <a:xfrm>
            <a:off x="3186114" y="5300664"/>
            <a:ext cx="1457325"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4d raingages</a:t>
            </a:r>
          </a:p>
        </p:txBody>
      </p:sp>
      <p:sp>
        <p:nvSpPr>
          <p:cNvPr id="8" name="ZoneTexte 2"/>
          <p:cNvSpPr txBox="1"/>
          <p:nvPr/>
        </p:nvSpPr>
        <p:spPr>
          <a:xfrm>
            <a:off x="7789864" y="5300664"/>
            <a:ext cx="1455737" cy="646331"/>
          </a:xfrm>
          <a:prstGeom prst="rect">
            <a:avLst/>
          </a:prstGeom>
          <a:noFill/>
        </p:spPr>
        <p:txBody>
          <a:bodyPr>
            <a:spAutoFit/>
          </a:bodyPr>
          <a:lstStyle/>
          <a:p>
            <a:pPr marL="0" lvl="2" fontAlgn="base">
              <a:spcBef>
                <a:spcPct val="0"/>
              </a:spcBef>
              <a:spcAft>
                <a:spcPct val="0"/>
              </a:spcAft>
              <a:defRPr/>
            </a:pPr>
            <a:r>
              <a:rPr lang="en-GB" b="1" dirty="0">
                <a:solidFill>
                  <a:srgbClr val="2D2D8A">
                    <a:lumMod val="75000"/>
                  </a:srgbClr>
                </a:solidFill>
                <a:effectLst>
                  <a:outerShdw blurRad="38100" dist="38100" dir="2700000" algn="tl">
                    <a:srgbClr val="000000">
                      <a:alpha val="43137"/>
                    </a:srgbClr>
                  </a:outerShdw>
                </a:effectLst>
              </a:rPr>
              <a:t>4e </a:t>
            </a:r>
            <a:r>
              <a:rPr lang="en-GB" b="1" dirty="0" err="1">
                <a:solidFill>
                  <a:srgbClr val="2D2D8A">
                    <a:lumMod val="75000"/>
                  </a:srgbClr>
                </a:solidFill>
                <a:effectLst>
                  <a:outerShdw blurRad="38100" dist="38100" dir="2700000" algn="tl">
                    <a:srgbClr val="000000">
                      <a:alpha val="43137"/>
                    </a:srgbClr>
                  </a:outerShdw>
                </a:effectLst>
              </a:rPr>
              <a:t>raingages</a:t>
            </a:r>
            <a:endParaRPr lang="en-GB" b="1" dirty="0">
              <a:solidFill>
                <a:srgbClr val="2D2D8A">
                  <a:lumMod val="75000"/>
                </a:srgbClr>
              </a:solidFill>
              <a:effectLst>
                <a:outerShdw blurRad="38100" dist="38100" dir="2700000" algn="tl">
                  <a:srgbClr val="000000">
                    <a:alpha val="43137"/>
                  </a:srgbClr>
                </a:outerShdw>
              </a:effectLst>
            </a:endParaRPr>
          </a:p>
        </p:txBody>
      </p:sp>
      <p:pic>
        <p:nvPicPr>
          <p:cNvPr id="113671"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2" name="Imag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7114" y="1439863"/>
            <a:ext cx="4651375"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799914"/>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14692" name="Title 8"/>
          <p:cNvSpPr txBox="1">
            <a:spLocks/>
          </p:cNvSpPr>
          <p:nvPr/>
        </p:nvSpPr>
        <p:spPr bwMode="auto">
          <a:xfrm>
            <a:off x="1941514" y="908050"/>
            <a:ext cx="8402637"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eaLnBrk="1" fontAlgn="base" hangingPunct="1">
              <a:spcBef>
                <a:spcPct val="0"/>
              </a:spcBef>
              <a:spcAft>
                <a:spcPct val="0"/>
              </a:spcAft>
            </a:pPr>
            <a:r>
              <a:rPr lang="fr-BE" altLang="fr-FR" b="1">
                <a:solidFill>
                  <a:srgbClr val="262626"/>
                </a:solidFill>
              </a:rPr>
              <a:t>5.3. </a:t>
            </a:r>
            <a:r>
              <a:rPr lang="fr-FR" altLang="fr-FR" b="1">
                <a:solidFill>
                  <a:srgbClr val="262626"/>
                </a:solidFill>
              </a:rPr>
              <a:t>Results and discussion</a:t>
            </a:r>
            <a:endParaRPr lang="fr-BE" altLang="fr-FR" b="1">
              <a:solidFill>
                <a:srgbClr val="262626"/>
              </a:solidFill>
            </a:endParaRPr>
          </a:p>
        </p:txBody>
      </p:sp>
      <p:pic>
        <p:nvPicPr>
          <p:cNvPr id="114693" name="Imag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49363"/>
            <a:ext cx="2916238"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Imag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4939" y="1249363"/>
            <a:ext cx="2916237"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3"/>
          <p:cNvSpPr txBox="1"/>
          <p:nvPr/>
        </p:nvSpPr>
        <p:spPr>
          <a:xfrm>
            <a:off x="4440238" y="1258889"/>
            <a:ext cx="3314700" cy="37242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marL="285750" indent="-285750" fontAlgn="base">
              <a:spcBef>
                <a:spcPct val="0"/>
              </a:spcBef>
              <a:spcAft>
                <a:spcPts val="1200"/>
              </a:spcAft>
              <a:buFont typeface="Arial" pitchFamily="34" charset="0"/>
              <a:buChar char="•"/>
              <a:defRPr/>
            </a:pPr>
            <a:r>
              <a:rPr lang="en-GB" dirty="0">
                <a:solidFill>
                  <a:srgbClr val="FFFFFF"/>
                </a:solidFill>
              </a:rPr>
              <a:t>The four raingages of the different positions are converted to polygon</a:t>
            </a:r>
          </a:p>
          <a:p>
            <a:pPr marL="285750" indent="-285750" fontAlgn="base">
              <a:spcBef>
                <a:spcPct val="0"/>
              </a:spcBef>
              <a:spcAft>
                <a:spcPts val="1200"/>
              </a:spcAft>
              <a:buFont typeface="Arial" pitchFamily="34" charset="0"/>
              <a:buChar char="•"/>
              <a:defRPr/>
            </a:pPr>
            <a:r>
              <a:rPr lang="en-GB" dirty="0">
                <a:solidFill>
                  <a:srgbClr val="FFFFFF"/>
                </a:solidFill>
              </a:rPr>
              <a:t>The Gravelius’s indexes are calculated to characterise the polygon’s shape</a:t>
            </a:r>
          </a:p>
          <a:p>
            <a:pPr marL="285750" indent="-285750" fontAlgn="base">
              <a:spcBef>
                <a:spcPct val="0"/>
              </a:spcBef>
              <a:spcAft>
                <a:spcPts val="1200"/>
              </a:spcAft>
              <a:buFont typeface="Arial" pitchFamily="34" charset="0"/>
              <a:buChar char="•"/>
              <a:defRPr/>
            </a:pPr>
            <a:r>
              <a:rPr lang="en-GB" dirty="0">
                <a:solidFill>
                  <a:srgbClr val="FFFFFF"/>
                </a:solidFill>
              </a:rPr>
              <a:t>This index is defined as the relation between the polygon perimeter and a circle perimeter having an area equivalent to that of a polygon</a:t>
            </a:r>
            <a:endParaRPr lang="fr-BE" dirty="0">
              <a:solidFill>
                <a:srgbClr val="FFFFFF"/>
              </a:solidFill>
            </a:endParaRPr>
          </a:p>
        </p:txBody>
      </p:sp>
      <p:sp>
        <p:nvSpPr>
          <p:cNvPr id="17" name="ZoneTexte 7"/>
          <p:cNvSpPr txBox="1"/>
          <p:nvPr/>
        </p:nvSpPr>
        <p:spPr>
          <a:xfrm>
            <a:off x="4656139" y="5097464"/>
            <a:ext cx="2911475" cy="923925"/>
          </a:xfrm>
          <a:prstGeom prst="rect">
            <a:avLst/>
          </a:prstGeom>
          <a:noFill/>
        </p:spPr>
        <p:txBody>
          <a:bodyPr>
            <a:spAutoFit/>
          </a:bodyPr>
          <a:lstStyle/>
          <a:p>
            <a:pPr marL="0" lvl="2" algn="ctr" fontAlgn="base">
              <a:spcBef>
                <a:spcPct val="0"/>
              </a:spcBef>
              <a:spcAft>
                <a:spcPct val="0"/>
              </a:spcAft>
              <a:defRPr/>
            </a:pPr>
            <a:r>
              <a:rPr lang="en-GB" b="1" dirty="0">
                <a:solidFill>
                  <a:srgbClr val="000066"/>
                </a:solidFill>
                <a:effectLst>
                  <a:outerShdw blurRad="38100" dist="38100" dir="2700000" algn="tl">
                    <a:srgbClr val="000000">
                      <a:alpha val="43137"/>
                    </a:srgbClr>
                  </a:outerShdw>
                </a:effectLst>
              </a:rPr>
              <a:t>Evolution of simulation performances according to </a:t>
            </a:r>
            <a:r>
              <a:rPr lang="en-GB" b="1" dirty="0" err="1">
                <a:solidFill>
                  <a:srgbClr val="000066"/>
                </a:solidFill>
                <a:effectLst>
                  <a:outerShdw blurRad="38100" dist="38100" dir="2700000" algn="tl">
                    <a:srgbClr val="000000">
                      <a:alpha val="43137"/>
                    </a:srgbClr>
                  </a:outerShdw>
                </a:effectLst>
              </a:rPr>
              <a:t>raingage</a:t>
            </a:r>
            <a:r>
              <a:rPr lang="en-GB" b="1" dirty="0">
                <a:solidFill>
                  <a:srgbClr val="000066"/>
                </a:solidFill>
                <a:effectLst>
                  <a:outerShdw blurRad="38100" dist="38100" dir="2700000" algn="tl">
                    <a:srgbClr val="000000">
                      <a:alpha val="43137"/>
                    </a:srgbClr>
                  </a:outerShdw>
                </a:effectLst>
              </a:rPr>
              <a:t> position</a:t>
            </a:r>
            <a:endParaRPr lang="en-GB" dirty="0">
              <a:solidFill>
                <a:srgbClr val="000000"/>
              </a:solidFill>
            </a:endParaRPr>
          </a:p>
        </p:txBody>
      </p:sp>
    </p:spTree>
    <p:extLst>
      <p:ext uri="{BB962C8B-B14F-4D97-AF65-F5344CB8AC3E}">
        <p14:creationId xmlns:p14="http://schemas.microsoft.com/office/powerpoint/2010/main" val="286600682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pPr>
              <a:defRPr/>
            </a:pPr>
            <a:r>
              <a:rPr lang="fr-BE" dirty="0" smtClean="0"/>
              <a:t>Spatialisation des données d’entrée</a:t>
            </a:r>
            <a:endParaRPr lang="fr-BE" dirty="0"/>
          </a:p>
        </p:txBody>
      </p:sp>
      <p:sp>
        <p:nvSpPr>
          <p:cNvPr id="97283" name="Espace réservé du texte 5"/>
          <p:cNvSpPr>
            <a:spLocks noGrp="1"/>
          </p:cNvSpPr>
          <p:nvPr>
            <p:ph type="body" idx="1"/>
          </p:nvPr>
        </p:nvSpPr>
        <p:spPr/>
        <p:txBody>
          <a:bodyPr/>
          <a:lstStyle/>
          <a:p>
            <a:r>
              <a:rPr lang="fr-BE" altLang="fr-FR" smtClean="0"/>
              <a:t>Extraits de la thèse de S. Ly (2012)</a:t>
            </a:r>
          </a:p>
        </p:txBody>
      </p:sp>
      <p:sp>
        <p:nvSpPr>
          <p:cNvPr id="97284" name="Espace réservé du numéro de diapositive 3"/>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637A63-7EFA-4121-8E40-3BAFF4152ED4}" type="slidenum">
              <a:rPr lang="fr-FR" altLang="fr-FR">
                <a:solidFill>
                  <a:srgbClr val="000000"/>
                </a:solidFill>
              </a:rPr>
              <a:pPr eaLnBrk="1" hangingPunct="1"/>
              <a:t>2</a:t>
            </a:fld>
            <a:endParaRPr lang="fr-FR" altLang="fr-FR">
              <a:solidFill>
                <a:srgbClr val="000000"/>
              </a:solidFill>
            </a:endParaRPr>
          </a:p>
        </p:txBody>
      </p:sp>
    </p:spTree>
    <p:extLst>
      <p:ext uri="{BB962C8B-B14F-4D97-AF65-F5344CB8AC3E}">
        <p14:creationId xmlns:p14="http://schemas.microsoft.com/office/powerpoint/2010/main" val="4219904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5. </a:t>
            </a:r>
            <a:r>
              <a:rPr lang="en-GB" sz="2500" b="1" dirty="0">
                <a:solidFill>
                  <a:prstClr val="black">
                    <a:lumMod val="85000"/>
                    <a:lumOff val="15000"/>
                  </a:prstClr>
                </a:solidFill>
                <a:latin typeface="+mn-lt"/>
              </a:rPr>
              <a:t>Validation of geostatistical methods: modelling approach</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5.4. </a:t>
            </a:r>
            <a:r>
              <a:rPr lang="fr-FR" b="1" dirty="0">
                <a:solidFill>
                  <a:prstClr val="black">
                    <a:lumMod val="85000"/>
                    <a:lumOff val="15000"/>
                  </a:prstClr>
                </a:solidFill>
              </a:rPr>
              <a:t>Conclusions</a:t>
            </a:r>
            <a:endParaRPr lang="fr-BE" b="1" dirty="0">
              <a:solidFill>
                <a:prstClr val="black">
                  <a:lumMod val="85000"/>
                  <a:lumOff val="15000"/>
                </a:prstClr>
              </a:solidFill>
            </a:endParaRPr>
          </a:p>
        </p:txBody>
      </p:sp>
      <p:sp>
        <p:nvSpPr>
          <p:cNvPr id="6" name="ZoneTexte 5"/>
          <p:cNvSpPr txBox="1"/>
          <p:nvPr/>
        </p:nvSpPr>
        <p:spPr>
          <a:xfrm>
            <a:off x="1941513" y="1384301"/>
            <a:ext cx="8547100" cy="4770537"/>
          </a:xfrm>
          <a:prstGeom prst="rect">
            <a:avLst/>
          </a:prstGeom>
          <a:noFill/>
        </p:spPr>
        <p:txBody>
          <a:bodyPr>
            <a:spAutoFit/>
          </a:bodyPr>
          <a:lstStyle/>
          <a:p>
            <a:pPr fontAlgn="base">
              <a:spcBef>
                <a:spcPct val="0"/>
              </a:spcBef>
              <a:spcAft>
                <a:spcPts val="1200"/>
              </a:spcAft>
              <a:defRPr/>
            </a:pPr>
            <a:r>
              <a:rPr lang="en-GB" dirty="0">
                <a:solidFill>
                  <a:srgbClr val="000000"/>
                </a:solidFill>
              </a:rPr>
              <a:t>Flow simulation over 30-year period shows that runoff predictions of EPIC-GRID generated by different rainfall interpolations are accurate.</a:t>
            </a:r>
          </a:p>
          <a:p>
            <a:pPr fontAlgn="base">
              <a:spcBef>
                <a:spcPct val="0"/>
              </a:spcBef>
              <a:spcAft>
                <a:spcPts val="1200"/>
              </a:spcAft>
              <a:defRPr/>
            </a:pPr>
            <a:r>
              <a:rPr lang="en-GB" dirty="0">
                <a:solidFill>
                  <a:srgbClr val="000000"/>
                </a:solidFill>
              </a:rPr>
              <a:t>For very sparse raingage cases :</a:t>
            </a:r>
          </a:p>
          <a:p>
            <a:pPr marL="285750" indent="-285750" fontAlgn="base">
              <a:spcBef>
                <a:spcPct val="0"/>
              </a:spcBef>
              <a:spcAft>
                <a:spcPts val="1200"/>
              </a:spcAft>
              <a:buFont typeface="Arial" pitchFamily="34" charset="0"/>
              <a:buChar char="•"/>
              <a:defRPr/>
            </a:pPr>
            <a:r>
              <a:rPr lang="en-GB" dirty="0">
                <a:solidFill>
                  <a:srgbClr val="000000"/>
                </a:solidFill>
              </a:rPr>
              <a:t>Raingages at low elevation part, UNK and KED provide larger error and largest error for the high elevation and small catchment;</a:t>
            </a:r>
          </a:p>
          <a:p>
            <a:pPr marL="285750" indent="-285750" fontAlgn="base">
              <a:spcBef>
                <a:spcPct val="0"/>
              </a:spcBef>
              <a:spcAft>
                <a:spcPts val="1200"/>
              </a:spcAft>
              <a:buFont typeface="Arial" pitchFamily="34" charset="0"/>
              <a:buChar char="•"/>
              <a:defRPr/>
            </a:pPr>
            <a:r>
              <a:rPr lang="en-GB" dirty="0">
                <a:solidFill>
                  <a:srgbClr val="000000"/>
                </a:solidFill>
              </a:rPr>
              <a:t>Raingages at high elevation part, UNK and KED provide larger error and largest error for the low elevation and big catchment;</a:t>
            </a:r>
          </a:p>
          <a:p>
            <a:pPr marL="285750" indent="-285750" fontAlgn="base">
              <a:spcBef>
                <a:spcPct val="0"/>
              </a:spcBef>
              <a:spcAft>
                <a:spcPts val="1200"/>
              </a:spcAft>
              <a:buFont typeface="Arial" pitchFamily="34" charset="0"/>
              <a:buChar char="•"/>
              <a:defRPr/>
            </a:pPr>
            <a:r>
              <a:rPr lang="en-GB" dirty="0">
                <a:solidFill>
                  <a:srgbClr val="000000"/>
                </a:solidFill>
              </a:rPr>
              <a:t>Raingages  around the catchment area is considered the best raingage position;</a:t>
            </a:r>
          </a:p>
          <a:p>
            <a:pPr marL="285750" indent="-285750" fontAlgn="base">
              <a:spcBef>
                <a:spcPct val="0"/>
              </a:spcBef>
              <a:spcAft>
                <a:spcPts val="1200"/>
              </a:spcAft>
              <a:buFont typeface="Arial" pitchFamily="34" charset="0"/>
              <a:buChar char="•"/>
              <a:defRPr/>
            </a:pPr>
            <a:r>
              <a:rPr lang="en-GB" dirty="0">
                <a:solidFill>
                  <a:srgbClr val="000000"/>
                </a:solidFill>
              </a:rPr>
              <a:t>UNK and KED methods are sensitive to raingage position and catchment characteristics;</a:t>
            </a:r>
          </a:p>
          <a:p>
            <a:pPr marL="285750" indent="-285750" fontAlgn="base">
              <a:spcBef>
                <a:spcPct val="0"/>
              </a:spcBef>
              <a:spcAft>
                <a:spcPts val="1200"/>
              </a:spcAft>
              <a:buFont typeface="Arial" pitchFamily="34" charset="0"/>
              <a:buChar char="•"/>
              <a:defRPr/>
            </a:pPr>
            <a:r>
              <a:rPr lang="en-GB" dirty="0">
                <a:solidFill>
                  <a:srgbClr val="000000"/>
                </a:solidFill>
              </a:rPr>
              <a:t>THI is less sensitive to the raingage position than UNK and KED;</a:t>
            </a:r>
          </a:p>
          <a:p>
            <a:pPr marL="285750" indent="-285750" fontAlgn="base">
              <a:spcBef>
                <a:spcPct val="0"/>
              </a:spcBef>
              <a:spcAft>
                <a:spcPts val="1200"/>
              </a:spcAft>
              <a:buFont typeface="Arial" pitchFamily="34" charset="0"/>
              <a:buChar char="•"/>
              <a:defRPr/>
            </a:pPr>
            <a:r>
              <a:rPr lang="en-GB" dirty="0">
                <a:solidFill>
                  <a:srgbClr val="000000"/>
                </a:solidFill>
              </a:rPr>
              <a:t>IDW, ORK and OCK can overcome all problems since they are more robust. </a:t>
            </a:r>
            <a:endParaRPr lang="fr-BE" dirty="0">
              <a:solidFill>
                <a:srgbClr val="000000"/>
              </a:solidFill>
            </a:endParaRPr>
          </a:p>
        </p:txBody>
      </p:sp>
    </p:spTree>
    <p:extLst>
      <p:ext uri="{BB962C8B-B14F-4D97-AF65-F5344CB8AC3E}">
        <p14:creationId xmlns:p14="http://schemas.microsoft.com/office/powerpoint/2010/main" val="19579246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2531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prstClr val="white"/>
                </a:solidFill>
              </a:rPr>
              <a:t>       </a:t>
            </a:r>
          </a:p>
        </p:txBody>
      </p:sp>
      <p:sp>
        <p:nvSpPr>
          <p:cNvPr id="8" name="Title 7"/>
          <p:cNvSpPr>
            <a:spLocks noGrp="1"/>
          </p:cNvSpPr>
          <p:nvPr>
            <p:ph type="title"/>
          </p:nvPr>
        </p:nvSpPr>
        <p:spPr/>
        <p:txBody>
          <a:bodyPr>
            <a:noAutofit/>
          </a:bodyPr>
          <a:lstStyle/>
          <a:p>
            <a:pPr>
              <a:spcBef>
                <a:spcPts val="0"/>
              </a:spcBef>
              <a:defRPr/>
            </a:pPr>
            <a:r>
              <a:rPr lang="en-GB" sz="3600" cap="none" dirty="0">
                <a:solidFill>
                  <a:prstClr val="black">
                    <a:lumMod val="85000"/>
                    <a:lumOff val="15000"/>
                  </a:prstClr>
                </a:solidFill>
                <a:ea typeface="+mn-ea"/>
                <a:cs typeface="+mn-cs"/>
              </a:rPr>
              <a:t>Modelling extreme discharge response to geostatistical rainfall</a:t>
            </a:r>
            <a:endParaRPr lang="en-GB" sz="3600" dirty="0"/>
          </a:p>
        </p:txBody>
      </p:sp>
      <p:sp>
        <p:nvSpPr>
          <p:cNvPr id="116742" name="Espace réservé du texte 1"/>
          <p:cNvSpPr>
            <a:spLocks noGrp="1"/>
          </p:cNvSpPr>
          <p:nvPr>
            <p:ph type="body" idx="1"/>
          </p:nvPr>
        </p:nvSpPr>
        <p:spPr/>
        <p:txBody>
          <a:bodyPr/>
          <a:lstStyle/>
          <a:p>
            <a:endParaRPr lang="fr-BE" altLang="fr-FR" smtClean="0"/>
          </a:p>
        </p:txBody>
      </p:sp>
    </p:spTree>
    <p:extLst>
      <p:ext uri="{BB962C8B-B14F-4D97-AF65-F5344CB8AC3E}">
        <p14:creationId xmlns:p14="http://schemas.microsoft.com/office/powerpoint/2010/main" val="292051992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6.1. </a:t>
            </a:r>
            <a:r>
              <a:rPr lang="fr-FR" b="1" dirty="0">
                <a:solidFill>
                  <a:prstClr val="black">
                    <a:lumMod val="85000"/>
                    <a:lumOff val="15000"/>
                  </a:prstClr>
                </a:solidFill>
              </a:rPr>
              <a:t>Introduction</a:t>
            </a:r>
            <a:endParaRPr lang="fr-BE" b="1" dirty="0">
              <a:solidFill>
                <a:prstClr val="black">
                  <a:lumMod val="85000"/>
                  <a:lumOff val="15000"/>
                </a:prstClr>
              </a:solidFill>
            </a:endParaRPr>
          </a:p>
        </p:txBody>
      </p:sp>
      <p:sp>
        <p:nvSpPr>
          <p:cNvPr id="117765" name="ZoneTexte 5"/>
          <p:cNvSpPr txBox="1">
            <a:spLocks noChangeArrowheads="1"/>
          </p:cNvSpPr>
          <p:nvPr/>
        </p:nvSpPr>
        <p:spPr bwMode="auto">
          <a:xfrm>
            <a:off x="1941513" y="1384300"/>
            <a:ext cx="85471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buFont typeface="Arial" panose="020B0604020202020204" pitchFamily="34" charset="0"/>
              <a:buChar char="•"/>
            </a:pPr>
            <a:r>
              <a:rPr lang="en-GB" altLang="fr-FR" sz="2400">
                <a:solidFill>
                  <a:srgbClr val="000000"/>
                </a:solidFill>
              </a:rPr>
              <a:t>The chapter 5 used the interpolated rainfalls as inputs for EPIC-GRID modelling. The interpolation methods are evaluated by long-term simulation results. </a:t>
            </a:r>
          </a:p>
          <a:p>
            <a:pPr eaLnBrk="1" fontAlgn="base" hangingPunct="1">
              <a:spcBef>
                <a:spcPct val="0"/>
              </a:spcBef>
              <a:spcAft>
                <a:spcPct val="0"/>
              </a:spcAft>
              <a:buFont typeface="Arial" panose="020B0604020202020204" pitchFamily="34" charset="0"/>
              <a:buChar char="•"/>
            </a:pPr>
            <a:r>
              <a:rPr lang="en-GB" altLang="fr-FR" sz="2400">
                <a:solidFill>
                  <a:srgbClr val="000000"/>
                </a:solidFill>
              </a:rPr>
              <a:t>This chapter presents the statistics of extreme for the discharges modelled using rainfall inputs interpolated by the interpolation approaches. </a:t>
            </a:r>
          </a:p>
          <a:p>
            <a:pPr eaLnBrk="1" fontAlgn="base" hangingPunct="1">
              <a:spcBef>
                <a:spcPct val="0"/>
              </a:spcBef>
              <a:spcAft>
                <a:spcPct val="0"/>
              </a:spcAft>
              <a:buFont typeface="Arial" panose="020B0604020202020204" pitchFamily="34" charset="0"/>
              <a:buChar char="•"/>
            </a:pPr>
            <a:r>
              <a:rPr lang="en-GB" altLang="fr-FR" sz="2400">
                <a:solidFill>
                  <a:srgbClr val="000000"/>
                </a:solidFill>
              </a:rPr>
              <a:t>The effect of different raingage densities and particularly the raingage positions for very sparse raingage data used for rainfall interpolation, on the extreme flow is analysed.</a:t>
            </a:r>
            <a:endParaRPr lang="fr-BE" altLang="fr-FR" sz="2400">
              <a:solidFill>
                <a:srgbClr val="000000"/>
              </a:solidFill>
            </a:endParaRPr>
          </a:p>
        </p:txBody>
      </p:sp>
    </p:spTree>
    <p:extLst>
      <p:ext uri="{BB962C8B-B14F-4D97-AF65-F5344CB8AC3E}">
        <p14:creationId xmlns:p14="http://schemas.microsoft.com/office/powerpoint/2010/main" val="198117010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6.2. </a:t>
            </a:r>
            <a:r>
              <a:rPr lang="fr-FR" b="1" dirty="0" err="1">
                <a:solidFill>
                  <a:prstClr val="black">
                    <a:lumMod val="85000"/>
                    <a:lumOff val="15000"/>
                  </a:prstClr>
                </a:solidFill>
              </a:rPr>
              <a:t>Materials</a:t>
            </a:r>
            <a:r>
              <a:rPr lang="fr-FR" b="1" dirty="0">
                <a:solidFill>
                  <a:prstClr val="black">
                    <a:lumMod val="85000"/>
                    <a:lumOff val="15000"/>
                  </a:prstClr>
                </a:solidFill>
              </a:rPr>
              <a:t> and </a:t>
            </a:r>
            <a:r>
              <a:rPr lang="fr-FR" b="1" dirty="0" err="1">
                <a:solidFill>
                  <a:prstClr val="black">
                    <a:lumMod val="85000"/>
                    <a:lumOff val="15000"/>
                  </a:prstClr>
                </a:solidFill>
              </a:rPr>
              <a:t>methods</a:t>
            </a:r>
            <a:endParaRPr lang="fr-BE" b="1" dirty="0">
              <a:solidFill>
                <a:prstClr val="black">
                  <a:lumMod val="85000"/>
                  <a:lumOff val="15000"/>
                </a:prstClr>
              </a:solidFill>
            </a:endParaRPr>
          </a:p>
        </p:txBody>
      </p:sp>
      <p:sp>
        <p:nvSpPr>
          <p:cNvPr id="118789" name="ZoneTexte 5"/>
          <p:cNvSpPr txBox="1">
            <a:spLocks noChangeArrowheads="1"/>
          </p:cNvSpPr>
          <p:nvPr/>
        </p:nvSpPr>
        <p:spPr bwMode="auto">
          <a:xfrm>
            <a:off x="1941513" y="1384300"/>
            <a:ext cx="85471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Comparison between the different return period extreme discharge fitted using the observed peak discharge measured at different outlets and peak discharge modelled using rainfall interpolated by different methods</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The simulated discharges are modelled using rainfall input interpolated by different interpolation methods with different density and position of raingages</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The method of the annual maximum series is used</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Classification of annual peak discharges from 1976 to 2005</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Only one event per year is taken and served as sample distributions to estimate extreme discharge at the outlets of each sub-catchment</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The annual maxima are ordered and plotted using Cunnane plotting position </a:t>
            </a:r>
            <a:endParaRPr lang="fr-BE" altLang="fr-FR" sz="2000">
              <a:solidFill>
                <a:srgbClr val="000000"/>
              </a:solidFill>
            </a:endParaRPr>
          </a:p>
        </p:txBody>
      </p:sp>
    </p:spTree>
    <p:extLst>
      <p:ext uri="{BB962C8B-B14F-4D97-AF65-F5344CB8AC3E}">
        <p14:creationId xmlns:p14="http://schemas.microsoft.com/office/powerpoint/2010/main" val="5806336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6.3. </a:t>
            </a:r>
            <a:r>
              <a:rPr lang="fr-FR" b="1" dirty="0" err="1">
                <a:solidFill>
                  <a:prstClr val="black">
                    <a:lumMod val="85000"/>
                    <a:lumOff val="15000"/>
                  </a:prstClr>
                </a:solidFill>
              </a:rPr>
              <a:t>Results</a:t>
            </a:r>
            <a:r>
              <a:rPr lang="fr-FR" b="1" dirty="0">
                <a:solidFill>
                  <a:prstClr val="black">
                    <a:lumMod val="85000"/>
                    <a:lumOff val="15000"/>
                  </a:prstClr>
                </a:solidFill>
              </a:rPr>
              <a:t> and discussion</a:t>
            </a:r>
            <a:endParaRPr lang="fr-BE" b="1" dirty="0">
              <a:solidFill>
                <a:prstClr val="black">
                  <a:lumMod val="85000"/>
                  <a:lumOff val="15000"/>
                </a:prstClr>
              </a:solidFill>
            </a:endParaRPr>
          </a:p>
        </p:txBody>
      </p:sp>
      <p:pic>
        <p:nvPicPr>
          <p:cNvPr id="119813"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95401"/>
            <a:ext cx="4598988"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Imag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6475" y="1295401"/>
            <a:ext cx="4598988"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931150" y="5724525"/>
            <a:ext cx="1467068"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8 </a:t>
            </a:r>
            <a:r>
              <a:rPr lang="en-GB" b="1" dirty="0" err="1">
                <a:solidFill>
                  <a:srgbClr val="2D2D8A">
                    <a:lumMod val="75000"/>
                  </a:srgbClr>
                </a:solidFill>
              </a:rPr>
              <a:t>raingages</a:t>
            </a:r>
            <a:endParaRPr lang="en-GB" dirty="0">
              <a:solidFill>
                <a:srgbClr val="000000"/>
              </a:solidFill>
            </a:endParaRPr>
          </a:p>
        </p:txBody>
      </p:sp>
      <p:sp>
        <p:nvSpPr>
          <p:cNvPr id="10" name="Rectangle 9"/>
          <p:cNvSpPr/>
          <p:nvPr/>
        </p:nvSpPr>
        <p:spPr>
          <a:xfrm>
            <a:off x="3325814" y="5722938"/>
            <a:ext cx="1595309"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70 </a:t>
            </a:r>
            <a:r>
              <a:rPr lang="en-GB" b="1" dirty="0" err="1">
                <a:solidFill>
                  <a:srgbClr val="2D2D8A">
                    <a:lumMod val="75000"/>
                  </a:srgbClr>
                </a:solidFill>
              </a:rPr>
              <a:t>raingages</a:t>
            </a:r>
            <a:endParaRPr lang="en-GB" dirty="0">
              <a:solidFill>
                <a:srgbClr val="000000"/>
              </a:solidFill>
            </a:endParaRPr>
          </a:p>
        </p:txBody>
      </p:sp>
    </p:spTree>
    <p:extLst>
      <p:ext uri="{BB962C8B-B14F-4D97-AF65-F5344CB8AC3E}">
        <p14:creationId xmlns:p14="http://schemas.microsoft.com/office/powerpoint/2010/main" val="100337728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6.3. </a:t>
            </a:r>
            <a:r>
              <a:rPr lang="fr-FR" b="1" dirty="0" err="1">
                <a:solidFill>
                  <a:prstClr val="black">
                    <a:lumMod val="85000"/>
                    <a:lumOff val="15000"/>
                  </a:prstClr>
                </a:solidFill>
              </a:rPr>
              <a:t>Results</a:t>
            </a:r>
            <a:r>
              <a:rPr lang="fr-FR" b="1" dirty="0">
                <a:solidFill>
                  <a:prstClr val="black">
                    <a:lumMod val="85000"/>
                    <a:lumOff val="15000"/>
                  </a:prstClr>
                </a:solidFill>
              </a:rPr>
              <a:t> and discussion</a:t>
            </a:r>
            <a:endParaRPr lang="fr-BE" b="1" dirty="0">
              <a:solidFill>
                <a:prstClr val="black">
                  <a:lumMod val="85000"/>
                  <a:lumOff val="15000"/>
                </a:prstClr>
              </a:solidFill>
            </a:endParaRPr>
          </a:p>
        </p:txBody>
      </p:sp>
      <p:sp>
        <p:nvSpPr>
          <p:cNvPr id="10" name="Rectangle 9"/>
          <p:cNvSpPr/>
          <p:nvPr/>
        </p:nvSpPr>
        <p:spPr>
          <a:xfrm>
            <a:off x="2687639" y="5722938"/>
            <a:ext cx="2999539"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4a </a:t>
            </a:r>
            <a:r>
              <a:rPr lang="en-GB" b="1" dirty="0" err="1">
                <a:solidFill>
                  <a:srgbClr val="2D2D8A">
                    <a:lumMod val="75000"/>
                  </a:srgbClr>
                </a:solidFill>
              </a:rPr>
              <a:t>raingages</a:t>
            </a:r>
            <a:r>
              <a:rPr lang="en-GB" b="1" dirty="0">
                <a:solidFill>
                  <a:srgbClr val="2D2D8A">
                    <a:lumMod val="75000"/>
                  </a:srgbClr>
                </a:solidFill>
              </a:rPr>
              <a:t> (index=1.26)</a:t>
            </a:r>
            <a:endParaRPr lang="en-GB" dirty="0">
              <a:solidFill>
                <a:srgbClr val="000000"/>
              </a:solidFill>
            </a:endParaRPr>
          </a:p>
        </p:txBody>
      </p:sp>
      <p:sp>
        <p:nvSpPr>
          <p:cNvPr id="11" name="ZoneTexte 3"/>
          <p:cNvSpPr txBox="1"/>
          <p:nvPr/>
        </p:nvSpPr>
        <p:spPr>
          <a:xfrm>
            <a:off x="6311901" y="1360488"/>
            <a:ext cx="4105275" cy="4462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marL="285750" indent="-285750" fontAlgn="base">
              <a:spcBef>
                <a:spcPct val="0"/>
              </a:spcBef>
              <a:spcAft>
                <a:spcPts val="1200"/>
              </a:spcAft>
              <a:buFont typeface="Arial" pitchFamily="34" charset="0"/>
              <a:buChar char="•"/>
              <a:defRPr/>
            </a:pPr>
            <a:r>
              <a:rPr lang="en-GB" sz="2200" dirty="0">
                <a:solidFill>
                  <a:srgbClr val="FFFFFF"/>
                </a:solidFill>
              </a:rPr>
              <a:t>The four raingages of the different positions are converted to polygon</a:t>
            </a:r>
          </a:p>
          <a:p>
            <a:pPr marL="285750" indent="-285750" fontAlgn="base">
              <a:spcBef>
                <a:spcPct val="0"/>
              </a:spcBef>
              <a:spcAft>
                <a:spcPts val="1200"/>
              </a:spcAft>
              <a:buFont typeface="Arial" pitchFamily="34" charset="0"/>
              <a:buChar char="•"/>
              <a:defRPr/>
            </a:pPr>
            <a:r>
              <a:rPr lang="en-GB" sz="2200" dirty="0">
                <a:solidFill>
                  <a:srgbClr val="FFFFFF"/>
                </a:solidFill>
              </a:rPr>
              <a:t>The Gravelius’s indexes are calculated to characterise the polygon’s shape</a:t>
            </a:r>
          </a:p>
          <a:p>
            <a:pPr marL="285750" indent="-285750" fontAlgn="base">
              <a:spcBef>
                <a:spcPct val="0"/>
              </a:spcBef>
              <a:spcAft>
                <a:spcPts val="1200"/>
              </a:spcAft>
              <a:buFont typeface="Arial" pitchFamily="34" charset="0"/>
              <a:buChar char="•"/>
              <a:defRPr/>
            </a:pPr>
            <a:r>
              <a:rPr lang="en-GB" sz="2200" dirty="0">
                <a:solidFill>
                  <a:srgbClr val="FFFFFF"/>
                </a:solidFill>
              </a:rPr>
              <a:t>This index is defined as the relation between the polygon perimeter and a circle perimeter having an area equivalent to that of a polygon</a:t>
            </a:r>
            <a:endParaRPr lang="fr-BE" sz="2200" dirty="0">
              <a:solidFill>
                <a:srgbClr val="FFFFFF"/>
              </a:solidFill>
            </a:endParaRPr>
          </a:p>
        </p:txBody>
      </p:sp>
      <p:pic>
        <p:nvPicPr>
          <p:cNvPr id="120839" name="Imag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95401"/>
            <a:ext cx="4598988"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706282"/>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6.3. </a:t>
            </a:r>
            <a:r>
              <a:rPr lang="fr-FR" b="1" dirty="0" err="1">
                <a:solidFill>
                  <a:prstClr val="black">
                    <a:lumMod val="85000"/>
                    <a:lumOff val="15000"/>
                  </a:prstClr>
                </a:solidFill>
              </a:rPr>
              <a:t>Results</a:t>
            </a:r>
            <a:r>
              <a:rPr lang="fr-FR" b="1" dirty="0">
                <a:solidFill>
                  <a:prstClr val="black">
                    <a:lumMod val="85000"/>
                    <a:lumOff val="15000"/>
                  </a:prstClr>
                </a:solidFill>
              </a:rPr>
              <a:t> and discussion</a:t>
            </a:r>
            <a:endParaRPr lang="fr-BE" b="1" dirty="0">
              <a:solidFill>
                <a:prstClr val="black">
                  <a:lumMod val="85000"/>
                  <a:lumOff val="15000"/>
                </a:prstClr>
              </a:solidFill>
            </a:endParaRPr>
          </a:p>
        </p:txBody>
      </p:sp>
      <p:sp>
        <p:nvSpPr>
          <p:cNvPr id="8" name="Rectangle 7"/>
          <p:cNvSpPr/>
          <p:nvPr/>
        </p:nvSpPr>
        <p:spPr>
          <a:xfrm>
            <a:off x="7267576" y="5724525"/>
            <a:ext cx="2999539"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4c </a:t>
            </a:r>
            <a:r>
              <a:rPr lang="en-GB" b="1" dirty="0" err="1">
                <a:solidFill>
                  <a:srgbClr val="2D2D8A">
                    <a:lumMod val="75000"/>
                  </a:srgbClr>
                </a:solidFill>
              </a:rPr>
              <a:t>raingages</a:t>
            </a:r>
            <a:r>
              <a:rPr lang="en-GB" b="1" dirty="0">
                <a:solidFill>
                  <a:srgbClr val="2D2D8A">
                    <a:lumMod val="75000"/>
                  </a:srgbClr>
                </a:solidFill>
              </a:rPr>
              <a:t> (index=1.50)</a:t>
            </a:r>
            <a:endParaRPr lang="en-GB" dirty="0">
              <a:solidFill>
                <a:srgbClr val="000000"/>
              </a:solidFill>
            </a:endParaRPr>
          </a:p>
        </p:txBody>
      </p:sp>
      <p:pic>
        <p:nvPicPr>
          <p:cNvPr id="121862"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95401"/>
            <a:ext cx="4598988"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2687639" y="5722938"/>
            <a:ext cx="3012363"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4b </a:t>
            </a:r>
            <a:r>
              <a:rPr lang="en-GB" b="1" dirty="0" err="1">
                <a:solidFill>
                  <a:srgbClr val="2D2D8A">
                    <a:lumMod val="75000"/>
                  </a:srgbClr>
                </a:solidFill>
              </a:rPr>
              <a:t>raingages</a:t>
            </a:r>
            <a:r>
              <a:rPr lang="en-GB" b="1" dirty="0">
                <a:solidFill>
                  <a:srgbClr val="2D2D8A">
                    <a:lumMod val="75000"/>
                  </a:srgbClr>
                </a:solidFill>
              </a:rPr>
              <a:t> (index=1.35)</a:t>
            </a:r>
            <a:endParaRPr lang="en-GB" dirty="0">
              <a:solidFill>
                <a:srgbClr val="000000"/>
              </a:solidFill>
            </a:endParaRPr>
          </a:p>
        </p:txBody>
      </p:sp>
      <p:pic>
        <p:nvPicPr>
          <p:cNvPr id="121864" name="Imag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889" y="1295401"/>
            <a:ext cx="4598987"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995105"/>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6.3. </a:t>
            </a:r>
            <a:r>
              <a:rPr lang="fr-FR" b="1" dirty="0" err="1">
                <a:solidFill>
                  <a:prstClr val="black">
                    <a:lumMod val="85000"/>
                    <a:lumOff val="15000"/>
                  </a:prstClr>
                </a:solidFill>
              </a:rPr>
              <a:t>Results</a:t>
            </a:r>
            <a:r>
              <a:rPr lang="fr-FR" b="1" dirty="0">
                <a:solidFill>
                  <a:prstClr val="black">
                    <a:lumMod val="85000"/>
                    <a:lumOff val="15000"/>
                  </a:prstClr>
                </a:solidFill>
              </a:rPr>
              <a:t> and discussion</a:t>
            </a:r>
            <a:endParaRPr lang="fr-BE" b="1" dirty="0">
              <a:solidFill>
                <a:prstClr val="black">
                  <a:lumMod val="85000"/>
                  <a:lumOff val="15000"/>
                </a:prstClr>
              </a:solidFill>
            </a:endParaRPr>
          </a:p>
        </p:txBody>
      </p:sp>
      <p:sp>
        <p:nvSpPr>
          <p:cNvPr id="8" name="Rectangle 7"/>
          <p:cNvSpPr/>
          <p:nvPr/>
        </p:nvSpPr>
        <p:spPr>
          <a:xfrm>
            <a:off x="7267576" y="5724525"/>
            <a:ext cx="2999539"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4e </a:t>
            </a:r>
            <a:r>
              <a:rPr lang="en-GB" b="1" dirty="0" err="1">
                <a:solidFill>
                  <a:srgbClr val="2D2D8A">
                    <a:lumMod val="75000"/>
                  </a:srgbClr>
                </a:solidFill>
              </a:rPr>
              <a:t>raingages</a:t>
            </a:r>
            <a:r>
              <a:rPr lang="en-GB" b="1" dirty="0">
                <a:solidFill>
                  <a:srgbClr val="2D2D8A">
                    <a:lumMod val="75000"/>
                  </a:srgbClr>
                </a:solidFill>
              </a:rPr>
              <a:t> (index=1.61)</a:t>
            </a:r>
            <a:endParaRPr lang="en-GB" dirty="0">
              <a:solidFill>
                <a:srgbClr val="000000"/>
              </a:solidFill>
            </a:endParaRPr>
          </a:p>
        </p:txBody>
      </p:sp>
      <p:sp>
        <p:nvSpPr>
          <p:cNvPr id="12" name="Rectangle 11"/>
          <p:cNvSpPr/>
          <p:nvPr/>
        </p:nvSpPr>
        <p:spPr>
          <a:xfrm>
            <a:off x="2687639" y="5722938"/>
            <a:ext cx="3012363" cy="369332"/>
          </a:xfrm>
          <a:prstGeom prst="rect">
            <a:avLst/>
          </a:prstGeom>
        </p:spPr>
        <p:txBody>
          <a:bodyPr wrap="none">
            <a:spAutoFit/>
          </a:bodyPr>
          <a:lstStyle/>
          <a:p>
            <a:pPr fontAlgn="base">
              <a:spcBef>
                <a:spcPct val="0"/>
              </a:spcBef>
              <a:spcAft>
                <a:spcPct val="0"/>
              </a:spcAft>
              <a:defRPr/>
            </a:pPr>
            <a:r>
              <a:rPr lang="en-GB" b="1" dirty="0">
                <a:solidFill>
                  <a:srgbClr val="2D2D8A">
                    <a:lumMod val="75000"/>
                  </a:srgbClr>
                </a:solidFill>
              </a:rPr>
              <a:t>4d </a:t>
            </a:r>
            <a:r>
              <a:rPr lang="en-GB" b="1" dirty="0" err="1">
                <a:solidFill>
                  <a:srgbClr val="2D2D8A">
                    <a:lumMod val="75000"/>
                  </a:srgbClr>
                </a:solidFill>
              </a:rPr>
              <a:t>raingages</a:t>
            </a:r>
            <a:r>
              <a:rPr lang="en-GB" b="1" dirty="0">
                <a:solidFill>
                  <a:srgbClr val="2D2D8A">
                    <a:lumMod val="75000"/>
                  </a:srgbClr>
                </a:solidFill>
              </a:rPr>
              <a:t> (index=1.52)</a:t>
            </a:r>
            <a:endParaRPr lang="en-GB" dirty="0">
              <a:solidFill>
                <a:srgbClr val="000000"/>
              </a:solidFill>
            </a:endParaRPr>
          </a:p>
        </p:txBody>
      </p:sp>
      <p:pic>
        <p:nvPicPr>
          <p:cNvPr id="122887" name="Imag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95401"/>
            <a:ext cx="4598988"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Imag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889" y="1295401"/>
            <a:ext cx="4598987"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464639"/>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41514" y="76200"/>
            <a:ext cx="872648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6. E</a:t>
            </a:r>
            <a:r>
              <a:rPr lang="en-GB" sz="2500" b="1" dirty="0" err="1">
                <a:solidFill>
                  <a:prstClr val="black">
                    <a:lumMod val="85000"/>
                    <a:lumOff val="15000"/>
                  </a:prstClr>
                </a:solidFill>
                <a:latin typeface="+mn-lt"/>
              </a:rPr>
              <a:t>xtreme</a:t>
            </a:r>
            <a:r>
              <a:rPr lang="en-GB" sz="2500" b="1" dirty="0">
                <a:solidFill>
                  <a:prstClr val="black">
                    <a:lumMod val="85000"/>
                    <a:lumOff val="15000"/>
                  </a:prstClr>
                </a:solidFill>
                <a:latin typeface="+mn-lt"/>
              </a:rPr>
              <a:t> discharge response to geostatistical rainfall</a:t>
            </a:r>
            <a:endParaRPr lang="fr-FR" sz="2500" b="1" dirty="0">
              <a:solidFill>
                <a:prstClr val="black">
                  <a:lumMod val="85000"/>
                  <a:lumOff val="15000"/>
                </a:prstClr>
              </a:solidFill>
              <a:latin typeface="+mn-lt"/>
              <a:ea typeface="+mn-ea"/>
              <a:cs typeface="+mn-cs"/>
            </a:endParaRPr>
          </a:p>
        </p:txBody>
      </p:sp>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6.4. </a:t>
            </a:r>
            <a:r>
              <a:rPr lang="fr-FR" b="1" dirty="0">
                <a:solidFill>
                  <a:prstClr val="black">
                    <a:lumMod val="85000"/>
                    <a:lumOff val="15000"/>
                  </a:prstClr>
                </a:solidFill>
              </a:rPr>
              <a:t>Conclusions</a:t>
            </a:r>
            <a:endParaRPr lang="fr-BE" b="1" dirty="0">
              <a:solidFill>
                <a:prstClr val="black">
                  <a:lumMod val="85000"/>
                  <a:lumOff val="15000"/>
                </a:prstClr>
              </a:solidFill>
            </a:endParaRPr>
          </a:p>
        </p:txBody>
      </p:sp>
      <p:sp>
        <p:nvSpPr>
          <p:cNvPr id="123909" name="ZoneTexte 5"/>
          <p:cNvSpPr txBox="1">
            <a:spLocks noChangeArrowheads="1"/>
          </p:cNvSpPr>
          <p:nvPr/>
        </p:nvSpPr>
        <p:spPr bwMode="auto">
          <a:xfrm>
            <a:off x="1941513" y="1384300"/>
            <a:ext cx="85471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IDW cannot well predict the rainfall to simulate good peak discharge when using all available raingages in the catchment area. KED and OCK can significantly recover the rainfall prediction to produce very good simulated peak discharge at high elevation sub-catchment.</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For the eight raingage cases, the UNK is not very appropriate for the low elevation sub-catchment but quite good for high elevation sub-catchment. The IDW, ORK and OCK provide generally good performance. The THI and KED have the observed peak discharge and distribution very closely to the observed one for the whole catchment but they are not very suitable for sub-catchments. </a:t>
            </a:r>
          </a:p>
          <a:p>
            <a:pPr eaLnBrk="1" fontAlgn="base" hangingPunct="1">
              <a:spcBef>
                <a:spcPts val="1200"/>
              </a:spcBef>
              <a:spcAft>
                <a:spcPct val="0"/>
              </a:spcAft>
              <a:buFont typeface="Arial" panose="020B0604020202020204" pitchFamily="34" charset="0"/>
              <a:buChar char="•"/>
            </a:pPr>
            <a:r>
              <a:rPr lang="en-GB" altLang="fr-FR" sz="2000">
                <a:solidFill>
                  <a:srgbClr val="000000"/>
                </a:solidFill>
              </a:rPr>
              <a:t>Gravelius’s index can be used as a key factor to define the model’s performance. IDW, ORK and OCK distribution functions stay closer to observed one for all raingage position tested. THI, UNK and KED get worse according to increased Gravelius’s index. Especially, UNK and KED methods are the most sensitive.</a:t>
            </a:r>
            <a:endParaRPr lang="fr-BE" altLang="fr-FR" sz="2000">
              <a:solidFill>
                <a:srgbClr val="000000"/>
              </a:solidFill>
            </a:endParaRPr>
          </a:p>
        </p:txBody>
      </p:sp>
    </p:spTree>
    <p:extLst>
      <p:ext uri="{BB962C8B-B14F-4D97-AF65-F5344CB8AC3E}">
        <p14:creationId xmlns:p14="http://schemas.microsoft.com/office/powerpoint/2010/main" val="79910297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4.2. </a:t>
            </a:r>
            <a:r>
              <a:rPr lang="fr-FR" b="1" dirty="0" err="1">
                <a:solidFill>
                  <a:prstClr val="black">
                    <a:lumMod val="85000"/>
                    <a:lumOff val="15000"/>
                  </a:prstClr>
                </a:solidFill>
              </a:rPr>
              <a:t>Materials</a:t>
            </a:r>
            <a:r>
              <a:rPr lang="fr-FR" b="1" dirty="0">
                <a:solidFill>
                  <a:prstClr val="black">
                    <a:lumMod val="85000"/>
                    <a:lumOff val="15000"/>
                  </a:prstClr>
                </a:solidFill>
              </a:rPr>
              <a:t> and </a:t>
            </a:r>
            <a:r>
              <a:rPr lang="fr-FR" b="1" dirty="0" err="1">
                <a:solidFill>
                  <a:prstClr val="black">
                    <a:lumMod val="85000"/>
                    <a:lumOff val="15000"/>
                  </a:prstClr>
                </a:solidFill>
              </a:rPr>
              <a:t>methods</a:t>
            </a:r>
            <a:r>
              <a:rPr lang="fr-FR" b="1" dirty="0">
                <a:solidFill>
                  <a:prstClr val="black">
                    <a:lumMod val="85000"/>
                    <a:lumOff val="15000"/>
                  </a:prstClr>
                </a:solidFill>
              </a:rPr>
              <a:t> (</a:t>
            </a:r>
            <a:r>
              <a:rPr lang="fr-FR" b="1" i="1" dirty="0" err="1">
                <a:solidFill>
                  <a:prstClr val="black">
                    <a:lumMod val="85000"/>
                    <a:lumOff val="15000"/>
                  </a:prstClr>
                </a:solidFill>
              </a:rPr>
              <a:t>Rainfall</a:t>
            </a:r>
            <a:r>
              <a:rPr lang="fr-FR" b="1" i="1" dirty="0">
                <a:solidFill>
                  <a:prstClr val="black">
                    <a:lumMod val="85000"/>
                    <a:lumOff val="15000"/>
                  </a:prstClr>
                </a:solidFill>
              </a:rPr>
              <a:t> scenarios</a:t>
            </a:r>
            <a:r>
              <a:rPr lang="fr-FR" b="1" dirty="0">
                <a:solidFill>
                  <a:prstClr val="black">
                    <a:lumMod val="85000"/>
                    <a:lumOff val="15000"/>
                  </a:prstClr>
                </a:solidFill>
              </a:rPr>
              <a:t>)</a:t>
            </a:r>
            <a:endParaRPr lang="fr-BE" b="1" dirty="0">
              <a:solidFill>
                <a:prstClr val="black">
                  <a:lumMod val="85000"/>
                  <a:lumOff val="15000"/>
                </a:prstClr>
              </a:solidFill>
            </a:endParaRPr>
          </a:p>
        </p:txBody>
      </p:sp>
      <p:sp>
        <p:nvSpPr>
          <p:cNvPr id="98308"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sp>
        <p:nvSpPr>
          <p:cNvPr id="98309" name="Rectangle 1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sp>
        <p:nvSpPr>
          <p:cNvPr id="98310"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sp>
        <p:nvSpPr>
          <p:cNvPr id="16"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4. </a:t>
            </a:r>
            <a:r>
              <a:rPr lang="en-GB" sz="2500" b="1" dirty="0">
                <a:solidFill>
                  <a:prstClr val="black">
                    <a:lumMod val="85000"/>
                    <a:lumOff val="15000"/>
                  </a:prstClr>
                </a:solidFill>
                <a:latin typeface="+mn-lt"/>
              </a:rPr>
              <a:t>Impacts of geostatistical algorithms on daily extreme rainfall</a:t>
            </a:r>
            <a:endParaRPr lang="fr-FR" sz="2500" b="1" dirty="0">
              <a:solidFill>
                <a:prstClr val="black">
                  <a:lumMod val="85000"/>
                  <a:lumOff val="15000"/>
                </a:prstClr>
              </a:solidFill>
              <a:latin typeface="+mn-lt"/>
              <a:ea typeface="+mn-ea"/>
              <a:cs typeface="+mn-cs"/>
            </a:endParaRPr>
          </a:p>
        </p:txBody>
      </p:sp>
      <p:pic>
        <p:nvPicPr>
          <p:cNvPr id="3" name="Image 2"/>
          <p:cNvPicPr>
            <a:picLocks noChangeAspect="1"/>
          </p:cNvPicPr>
          <p:nvPr/>
        </p:nvPicPr>
        <p:blipFill>
          <a:blip r:embed="rId3"/>
          <a:stretch>
            <a:fillRect/>
          </a:stretch>
        </p:blipFill>
        <p:spPr>
          <a:xfrm>
            <a:off x="6688139" y="908050"/>
            <a:ext cx="3970337" cy="5949950"/>
          </a:xfrm>
          <a:prstGeom prst="rect">
            <a:avLst/>
          </a:prstGeom>
          <a:ln>
            <a:noFill/>
          </a:ln>
          <a:effectLst>
            <a:outerShdw blurRad="190500" algn="tl" rotWithShape="0">
              <a:srgbClr val="000000">
                <a:alpha val="70000"/>
              </a:srgbClr>
            </a:outerShdw>
          </a:effectLst>
        </p:spPr>
      </p:pic>
      <p:pic>
        <p:nvPicPr>
          <p:cNvPr id="98313"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68413"/>
            <a:ext cx="5164138"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4" name="ZoneTexte 4"/>
          <p:cNvSpPr txBox="1">
            <a:spLocks noChangeArrowheads="1"/>
          </p:cNvSpPr>
          <p:nvPr/>
        </p:nvSpPr>
        <p:spPr bwMode="auto">
          <a:xfrm>
            <a:off x="1622425" y="4941888"/>
            <a:ext cx="4967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r>
              <a:rPr lang="en-GB" altLang="fr-FR">
                <a:solidFill>
                  <a:srgbClr val="000000"/>
                </a:solidFill>
              </a:rPr>
              <a:t>Different degenerated densities and spatial locations of raingages used for interpolations</a:t>
            </a:r>
            <a:endParaRPr lang="fr-BE" altLang="fr-FR">
              <a:solidFill>
                <a:srgbClr val="000000"/>
              </a:solidFill>
            </a:endParaRPr>
          </a:p>
        </p:txBody>
      </p:sp>
      <p:sp>
        <p:nvSpPr>
          <p:cNvPr id="98315" name="Rectangle 1"/>
          <p:cNvSpPr>
            <a:spLocks noChangeArrowheads="1"/>
          </p:cNvSpPr>
          <p:nvPr/>
        </p:nvSpPr>
        <p:spPr bwMode="auto">
          <a:xfrm>
            <a:off x="1657350" y="5688014"/>
            <a:ext cx="45720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fr-FR" sz="1400">
                <a:solidFill>
                  <a:srgbClr val="000000"/>
                </a:solidFill>
              </a:rPr>
              <a:t>Walloon region, Belgium</a:t>
            </a:r>
          </a:p>
          <a:p>
            <a:pPr eaLnBrk="1" fontAlgn="base" hangingPunct="1">
              <a:spcBef>
                <a:spcPct val="0"/>
              </a:spcBef>
              <a:spcAft>
                <a:spcPct val="0"/>
              </a:spcAft>
            </a:pPr>
            <a:r>
              <a:rPr lang="en-US" altLang="fr-FR" sz="1400">
                <a:solidFill>
                  <a:srgbClr val="000000"/>
                </a:solidFill>
              </a:rPr>
              <a:t>70 rain gauges surrounding (daily data of 30 years);</a:t>
            </a:r>
          </a:p>
          <a:p>
            <a:pPr eaLnBrk="1" fontAlgn="base" hangingPunct="1">
              <a:spcBef>
                <a:spcPct val="0"/>
              </a:spcBef>
              <a:spcAft>
                <a:spcPct val="0"/>
              </a:spcAft>
            </a:pPr>
            <a:r>
              <a:rPr lang="en-US" altLang="fr-FR" sz="1400">
                <a:solidFill>
                  <a:srgbClr val="000000"/>
                </a:solidFill>
              </a:rPr>
              <a:t>Hilly landscape: elevation from 35 to 693m;</a:t>
            </a:r>
          </a:p>
          <a:p>
            <a:pPr eaLnBrk="1" fontAlgn="base" hangingPunct="1">
              <a:spcBef>
                <a:spcPct val="0"/>
              </a:spcBef>
              <a:spcAft>
                <a:spcPct val="0"/>
              </a:spcAft>
            </a:pPr>
            <a:r>
              <a:rPr lang="en-US" altLang="fr-FR" sz="1400">
                <a:solidFill>
                  <a:srgbClr val="000000"/>
                </a:solidFill>
              </a:rPr>
              <a:t>Ourthe &amp; Ambleve rivers: tributaries of Meuse River;</a:t>
            </a:r>
          </a:p>
          <a:p>
            <a:pPr eaLnBrk="1" fontAlgn="base" hangingPunct="1">
              <a:spcBef>
                <a:spcPct val="0"/>
              </a:spcBef>
              <a:spcAft>
                <a:spcPct val="0"/>
              </a:spcAft>
            </a:pPr>
            <a:r>
              <a:rPr lang="en-US" altLang="fr-FR" sz="1400">
                <a:solidFill>
                  <a:srgbClr val="000000"/>
                </a:solidFill>
              </a:rPr>
              <a:t>Area: 2908 Km².</a:t>
            </a:r>
          </a:p>
        </p:txBody>
      </p:sp>
    </p:spTree>
    <p:extLst>
      <p:ext uri="{BB962C8B-B14F-4D97-AF65-F5344CB8AC3E}">
        <p14:creationId xmlns:p14="http://schemas.microsoft.com/office/powerpoint/2010/main" val="418048478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u numéro de diapositive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F13F4E-5435-47B8-93CE-9A416480E5FA}" type="slidenum">
              <a:rPr lang="fr-FR" altLang="fr-FR">
                <a:solidFill>
                  <a:srgbClr val="000000"/>
                </a:solidFill>
              </a:rPr>
              <a:pPr eaLnBrk="1" hangingPunct="1"/>
              <a:t>4</a:t>
            </a:fld>
            <a:endParaRPr lang="fr-FR" altLang="fr-FR">
              <a:solidFill>
                <a:srgbClr val="000000"/>
              </a:solidFill>
            </a:endParaRPr>
          </a:p>
        </p:txBody>
      </p:sp>
      <p:sp>
        <p:nvSpPr>
          <p:cNvPr id="130050" name="Rectangle 2"/>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Spatial Interpolation Procedures</a:t>
            </a:r>
          </a:p>
        </p:txBody>
      </p:sp>
      <p:sp>
        <p:nvSpPr>
          <p:cNvPr id="130051" name="Rectangle 3"/>
          <p:cNvSpPr>
            <a:spLocks noGrp="1" noChangeArrowheads="1"/>
          </p:cNvSpPr>
          <p:nvPr>
            <p:ph type="body" idx="1"/>
          </p:nvPr>
        </p:nvSpPr>
        <p:spPr>
          <a:xfrm>
            <a:off x="1981200" y="1600200"/>
            <a:ext cx="3429000" cy="3017838"/>
          </a:xfrm>
        </p:spPr>
        <p:txBody>
          <a:bodyPr/>
          <a:lstStyle/>
          <a:p>
            <a:pPr eaLnBrk="1" hangingPunct="1">
              <a:defRPr/>
            </a:pPr>
            <a:r>
              <a:rPr lang="en-GB" sz="2400" b="1">
                <a:effectLst>
                  <a:outerShdw blurRad="38100" dist="38100" dir="2700000" algn="tl">
                    <a:srgbClr val="C0C0C0"/>
                  </a:outerShdw>
                </a:effectLst>
              </a:rPr>
              <a:t>Thiessen polygons: THI (deterministic)</a:t>
            </a:r>
          </a:p>
          <a:p>
            <a:pPr eaLnBrk="1" hangingPunct="1">
              <a:spcBef>
                <a:spcPct val="0"/>
              </a:spcBef>
              <a:buFontTx/>
              <a:buNone/>
              <a:defRPr/>
            </a:pPr>
            <a:r>
              <a:rPr lang="en-GB" sz="2000">
                <a:effectLst>
                  <a:outerShdw blurRad="38100" dist="38100" dir="2700000" algn="tl">
                    <a:srgbClr val="C0C0C0"/>
                  </a:outerShdw>
                </a:effectLst>
              </a:rPr>
              <a:t>  </a:t>
            </a:r>
            <a:r>
              <a:rPr lang="en-GB" sz="2000" b="1">
                <a:effectLst>
                  <a:outerShdw blurRad="38100" dist="38100" dir="2700000" algn="tl">
                    <a:srgbClr val="C0C0C0"/>
                  </a:outerShdw>
                </a:effectLst>
              </a:rPr>
              <a:t>-	Simple &amp; straightforward;</a:t>
            </a:r>
          </a:p>
          <a:p>
            <a:pPr eaLnBrk="1" hangingPunct="1">
              <a:spcBef>
                <a:spcPct val="0"/>
              </a:spcBef>
              <a:buFontTx/>
              <a:buNone/>
              <a:defRPr/>
            </a:pPr>
            <a:r>
              <a:rPr lang="en-GB" sz="2000" b="1">
                <a:effectLst>
                  <a:outerShdw blurRad="38100" dist="38100" dir="2700000" algn="tl">
                    <a:srgbClr val="C0C0C0"/>
                  </a:outerShdw>
                </a:effectLst>
              </a:rPr>
              <a:t>  -	Give the value of the closest rain gauges;</a:t>
            </a:r>
          </a:p>
          <a:p>
            <a:pPr eaLnBrk="1" hangingPunct="1">
              <a:spcBef>
                <a:spcPct val="0"/>
              </a:spcBef>
              <a:buFontTx/>
              <a:buNone/>
              <a:defRPr/>
            </a:pPr>
            <a:r>
              <a:rPr lang="en-GB" sz="2000" b="1">
                <a:effectLst>
                  <a:outerShdw blurRad="38100" dist="38100" dir="2700000" algn="tl">
                    <a:srgbClr val="C0C0C0"/>
                  </a:outerShdw>
                </a:effectLst>
              </a:rPr>
              <a:t>  -	Discontinuities at the borders of the polygons. </a:t>
            </a:r>
          </a:p>
        </p:txBody>
      </p:sp>
      <p:pic>
        <p:nvPicPr>
          <p:cNvPr id="99333" name="Picture 4" descr="GbxAgroBioTech"/>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logo_coul_texte_cadre_7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6" descr="Thiessen Illust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5050" y="1612900"/>
            <a:ext cx="6770688"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4807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u numéro de diapositive 6"/>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C4B9A1-32A2-41FE-8534-34D30D9D5476}" type="slidenum">
              <a:rPr lang="fr-FR" altLang="fr-FR">
                <a:solidFill>
                  <a:srgbClr val="000000"/>
                </a:solidFill>
              </a:rPr>
              <a:pPr eaLnBrk="1" hangingPunct="1"/>
              <a:t>5</a:t>
            </a:fld>
            <a:endParaRPr lang="fr-FR" altLang="fr-FR">
              <a:solidFill>
                <a:srgbClr val="000000"/>
              </a:solidFill>
            </a:endParaRPr>
          </a:p>
        </p:txBody>
      </p:sp>
      <p:sp>
        <p:nvSpPr>
          <p:cNvPr id="100355" name="Rectangle 2"/>
          <p:cNvSpPr>
            <a:spLocks noGrp="1" noChangeArrowheads="1"/>
          </p:cNvSpPr>
          <p:nvPr>
            <p:ph type="title"/>
          </p:nvPr>
        </p:nvSpPr>
        <p:spPr/>
        <p:txBody>
          <a:bodyPr/>
          <a:lstStyle/>
          <a:p>
            <a:pPr eaLnBrk="1" hangingPunct="1"/>
            <a:r>
              <a:rPr lang="fr-BE" altLang="fr-FR" smtClean="0"/>
              <a:t>Krigeage</a:t>
            </a:r>
            <a:endParaRPr lang="fr-FR" altLang="fr-FR" smtClean="0"/>
          </a:p>
        </p:txBody>
      </p:sp>
      <p:sp>
        <p:nvSpPr>
          <p:cNvPr id="100356" name="Rectangle 3"/>
          <p:cNvSpPr>
            <a:spLocks noGrp="1" noChangeArrowheads="1"/>
          </p:cNvSpPr>
          <p:nvPr>
            <p:ph type="body" sz="half" idx="1"/>
          </p:nvPr>
        </p:nvSpPr>
        <p:spPr>
          <a:xfrm>
            <a:off x="1981200" y="1600201"/>
            <a:ext cx="8002588" cy="4525963"/>
          </a:xfrm>
        </p:spPr>
        <p:txBody>
          <a:bodyPr/>
          <a:lstStyle/>
          <a:p>
            <a:pPr eaLnBrk="1" hangingPunct="1">
              <a:lnSpc>
                <a:spcPct val="90000"/>
              </a:lnSpc>
            </a:pPr>
            <a:r>
              <a:rPr lang="fr-BE" altLang="fr-FR" sz="2800"/>
              <a:t>Méthode d’interpolation spatiale entre des données ponctuelles connues</a:t>
            </a:r>
          </a:p>
          <a:p>
            <a:pPr eaLnBrk="1" hangingPunct="1">
              <a:lnSpc>
                <a:spcPct val="90000"/>
              </a:lnSpc>
            </a:pPr>
            <a:r>
              <a:rPr lang="fr-BE" altLang="fr-FR" sz="2800"/>
              <a:t>Estimation d’une fonction F(x) où x = (x,y) en un point X</a:t>
            </a:r>
            <a:r>
              <a:rPr lang="fr-BE" altLang="fr-FR" sz="2800" baseline="-25000"/>
              <a:t>p</a:t>
            </a:r>
            <a:r>
              <a:rPr lang="fr-BE" altLang="fr-FR" sz="2800"/>
              <a:t> du plan à partir de valeurs connues de F en un certain nombre de points environnants x</a:t>
            </a:r>
            <a:r>
              <a:rPr lang="fr-BE" altLang="fr-FR" sz="2800" baseline="-25000"/>
              <a:t>i</a:t>
            </a:r>
          </a:p>
          <a:p>
            <a:pPr eaLnBrk="1" hangingPunct="1">
              <a:lnSpc>
                <a:spcPct val="90000"/>
              </a:lnSpc>
            </a:pPr>
            <a:endParaRPr lang="fr-BE" altLang="fr-FR" sz="2800" baseline="-25000"/>
          </a:p>
          <a:p>
            <a:pPr eaLnBrk="1" hangingPunct="1">
              <a:lnSpc>
                <a:spcPct val="90000"/>
              </a:lnSpc>
            </a:pPr>
            <a:endParaRPr lang="fr-BE" altLang="fr-FR" sz="2800" baseline="-25000"/>
          </a:p>
          <a:p>
            <a:pPr eaLnBrk="1" hangingPunct="1">
              <a:lnSpc>
                <a:spcPct val="90000"/>
              </a:lnSpc>
            </a:pPr>
            <a:endParaRPr lang="fr-BE" altLang="fr-FR" sz="2800" baseline="-25000"/>
          </a:p>
          <a:p>
            <a:pPr eaLnBrk="1" hangingPunct="1">
              <a:lnSpc>
                <a:spcPct val="90000"/>
              </a:lnSpc>
            </a:pPr>
            <a:endParaRPr lang="fr-BE" altLang="fr-FR" sz="2800" baseline="-25000"/>
          </a:p>
          <a:p>
            <a:pPr eaLnBrk="1" hangingPunct="1">
              <a:lnSpc>
                <a:spcPct val="90000"/>
              </a:lnSpc>
            </a:pPr>
            <a:r>
              <a:rPr lang="fr-BE" altLang="fr-FR" sz="2800"/>
              <a:t>Reste à déterminer les pondérations W</a:t>
            </a:r>
            <a:r>
              <a:rPr lang="fr-BE" altLang="fr-FR" sz="2800" baseline="-25000"/>
              <a:t>i</a:t>
            </a:r>
            <a:endParaRPr lang="fr-BE" altLang="fr-FR" sz="2800"/>
          </a:p>
          <a:p>
            <a:pPr eaLnBrk="1" hangingPunct="1">
              <a:lnSpc>
                <a:spcPct val="90000"/>
              </a:lnSpc>
              <a:buFontTx/>
              <a:buNone/>
            </a:pPr>
            <a:endParaRPr lang="fr-FR" altLang="fr-FR" sz="2800"/>
          </a:p>
        </p:txBody>
      </p:sp>
      <p:graphicFrame>
        <p:nvGraphicFramePr>
          <p:cNvPr id="100357" name="Object 4"/>
          <p:cNvGraphicFramePr>
            <a:graphicFrameLocks noChangeAspect="1"/>
          </p:cNvGraphicFramePr>
          <p:nvPr>
            <p:ph sz="half" idx="2"/>
          </p:nvPr>
        </p:nvGraphicFramePr>
        <p:xfrm>
          <a:off x="4872038" y="4221164"/>
          <a:ext cx="2722562" cy="954087"/>
        </p:xfrm>
        <a:graphic>
          <a:graphicData uri="http://schemas.openxmlformats.org/presentationml/2006/ole">
            <mc:AlternateContent xmlns:mc="http://schemas.openxmlformats.org/markup-compatibility/2006">
              <mc:Choice xmlns:v="urn:schemas-microsoft-com:vml" Requires="v">
                <p:oleObj spid="_x0000_s1026" name="Equation" r:id="rId3" imgW="1231366" imgH="431613" progId="Equation.3">
                  <p:embed/>
                </p:oleObj>
              </mc:Choice>
              <mc:Fallback>
                <p:oleObj name="Equation" r:id="rId3" imgW="1231366"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4221164"/>
                        <a:ext cx="2722562"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28363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u numéro de diapositive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F733B4-E545-437B-B321-C56387C308B8}" type="slidenum">
              <a:rPr lang="fr-FR" altLang="fr-FR">
                <a:solidFill>
                  <a:srgbClr val="000000"/>
                </a:solidFill>
              </a:rPr>
              <a:pPr eaLnBrk="1" hangingPunct="1"/>
              <a:t>6</a:t>
            </a:fld>
            <a:endParaRPr lang="fr-FR" altLang="fr-FR">
              <a:solidFill>
                <a:srgbClr val="000000"/>
              </a:solidFill>
            </a:endParaRPr>
          </a:p>
        </p:txBody>
      </p:sp>
      <p:sp>
        <p:nvSpPr>
          <p:cNvPr id="101379" name="Rectangle 2"/>
          <p:cNvSpPr>
            <a:spLocks noGrp="1" noChangeArrowheads="1"/>
          </p:cNvSpPr>
          <p:nvPr>
            <p:ph type="title"/>
          </p:nvPr>
        </p:nvSpPr>
        <p:spPr/>
        <p:txBody>
          <a:bodyPr/>
          <a:lstStyle/>
          <a:p>
            <a:pPr eaLnBrk="1" hangingPunct="1"/>
            <a:r>
              <a:rPr lang="fr-BE" altLang="fr-FR" smtClean="0"/>
              <a:t>Pondérations W</a:t>
            </a:r>
            <a:r>
              <a:rPr lang="fr-BE" altLang="fr-FR" baseline="-25000" smtClean="0"/>
              <a:t>i</a:t>
            </a:r>
            <a:endParaRPr lang="fr-FR" altLang="fr-FR" smtClean="0"/>
          </a:p>
        </p:txBody>
      </p:sp>
      <p:sp>
        <p:nvSpPr>
          <p:cNvPr id="101380" name="Rectangle 3"/>
          <p:cNvSpPr>
            <a:spLocks noGrp="1" noChangeArrowheads="1"/>
          </p:cNvSpPr>
          <p:nvPr>
            <p:ph type="body" idx="1"/>
          </p:nvPr>
        </p:nvSpPr>
        <p:spPr/>
        <p:txBody>
          <a:bodyPr/>
          <a:lstStyle/>
          <a:p>
            <a:pPr eaLnBrk="1" hangingPunct="1">
              <a:lnSpc>
                <a:spcPct val="90000"/>
              </a:lnSpc>
            </a:pPr>
            <a:r>
              <a:rPr lang="fr-BE" altLang="fr-FR" sz="2400"/>
              <a:t>Différentes possibilités</a:t>
            </a:r>
          </a:p>
          <a:p>
            <a:pPr lvl="1" eaLnBrk="1" hangingPunct="1">
              <a:lnSpc>
                <a:spcPct val="90000"/>
              </a:lnSpc>
            </a:pPr>
            <a:r>
              <a:rPr lang="fr-BE" altLang="fr-FR" sz="2000"/>
              <a:t>Fct inverse de la distance</a:t>
            </a:r>
          </a:p>
          <a:p>
            <a:pPr lvl="1" eaLnBrk="1" hangingPunct="1">
              <a:lnSpc>
                <a:spcPct val="90000"/>
              </a:lnSpc>
            </a:pPr>
            <a:r>
              <a:rPr lang="fr-BE" altLang="fr-FR" sz="2000"/>
              <a:t>Prise en compte des similitudes entre valeurs environnantes connues : Krigeage</a:t>
            </a:r>
          </a:p>
          <a:p>
            <a:pPr lvl="2" eaLnBrk="1" hangingPunct="1">
              <a:lnSpc>
                <a:spcPct val="90000"/>
              </a:lnSpc>
            </a:pPr>
            <a:r>
              <a:rPr lang="fr-BE" altLang="fr-FR" sz="1800"/>
              <a:t>Utilisation du « variogramme », fonction construite sur base des valeurs ponctuelles connues et de leur position dans le plan</a:t>
            </a:r>
          </a:p>
          <a:p>
            <a:pPr eaLnBrk="1" hangingPunct="1">
              <a:lnSpc>
                <a:spcPct val="90000"/>
              </a:lnSpc>
            </a:pPr>
            <a:r>
              <a:rPr lang="fr-BE" altLang="fr-FR" sz="2400"/>
              <a:t>Méthode démontrée </a:t>
            </a:r>
          </a:p>
          <a:p>
            <a:pPr lvl="1" eaLnBrk="1" hangingPunct="1">
              <a:lnSpc>
                <a:spcPct val="90000"/>
              </a:lnSpc>
            </a:pPr>
            <a:r>
              <a:rPr lang="fr-BE" altLang="fr-FR" sz="2000"/>
              <a:t>plus performante que l’interpolation linéaire à l’intérieur des points connus et </a:t>
            </a:r>
          </a:p>
          <a:p>
            <a:pPr lvl="1" eaLnBrk="1" hangingPunct="1">
              <a:lnSpc>
                <a:spcPct val="90000"/>
              </a:lnSpc>
            </a:pPr>
            <a:r>
              <a:rPr lang="fr-BE" altLang="fr-FR" sz="2000"/>
              <a:t>Permettant une première estimation en dehors du domaine couvert par les points connus.</a:t>
            </a:r>
          </a:p>
          <a:p>
            <a:pPr eaLnBrk="1" hangingPunct="1">
              <a:lnSpc>
                <a:spcPct val="90000"/>
              </a:lnSpc>
            </a:pPr>
            <a:r>
              <a:rPr lang="fr-BE" altLang="fr-FR" sz="2400"/>
              <a:t>Mais selon les techniques, l’interpolation peut fortement dévier des gammes de valeur « plausibles »</a:t>
            </a:r>
            <a:endParaRPr lang="fr-FR" altLang="fr-FR" sz="2400"/>
          </a:p>
        </p:txBody>
      </p:sp>
    </p:spTree>
    <p:extLst>
      <p:ext uri="{BB962C8B-B14F-4D97-AF65-F5344CB8AC3E}">
        <p14:creationId xmlns:p14="http://schemas.microsoft.com/office/powerpoint/2010/main" val="1488739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524000" y="908050"/>
            <a:ext cx="9139238" cy="376238"/>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fr-FR">
                <a:solidFill>
                  <a:srgbClr val="FF6600"/>
                </a:solidFill>
              </a:rPr>
              <a:t>           </a:t>
            </a:r>
          </a:p>
        </p:txBody>
      </p:sp>
      <p:sp>
        <p:nvSpPr>
          <p:cNvPr id="15" name="Title 8"/>
          <p:cNvSpPr txBox="1">
            <a:spLocks/>
          </p:cNvSpPr>
          <p:nvPr/>
        </p:nvSpPr>
        <p:spPr>
          <a:xfrm>
            <a:off x="1941514" y="908050"/>
            <a:ext cx="8402637" cy="376238"/>
          </a:xfrm>
          <a:prstGeom prst="rect">
            <a:avLst/>
          </a:prstGeom>
        </p:spPr>
        <p:txBody>
          <a:bodyPr anchor="ctr">
            <a:normAutofit/>
          </a:bodyPr>
          <a:lstStyle>
            <a:lvl1pPr algn="l" defTabSz="914400" rtl="0" eaLnBrk="1" latinLnBrk="0" hangingPunct="1">
              <a:spcBef>
                <a:spcPct val="0"/>
              </a:spcBef>
              <a:buNone/>
              <a:defRPr kumimoji="0" lang="fr-FR" sz="3000" b="0" kern="1200">
                <a:solidFill>
                  <a:schemeClr val="tx1">
                    <a:lumMod val="85000"/>
                    <a:lumOff val="15000"/>
                  </a:schemeClr>
                </a:solidFill>
                <a:latin typeface="+mj-lt"/>
                <a:ea typeface="+mj-ea"/>
                <a:cs typeface="+mj-cs"/>
              </a:defRPr>
            </a:lvl1pPr>
          </a:lstStyle>
          <a:p>
            <a:pPr marL="0" lvl="1" fontAlgn="base">
              <a:spcBef>
                <a:spcPct val="0"/>
              </a:spcBef>
              <a:spcAft>
                <a:spcPct val="0"/>
              </a:spcAft>
              <a:defRPr/>
            </a:pPr>
            <a:r>
              <a:rPr lang="fr-BE" b="1" dirty="0">
                <a:solidFill>
                  <a:prstClr val="black">
                    <a:lumMod val="85000"/>
                    <a:lumOff val="15000"/>
                  </a:prstClr>
                </a:solidFill>
              </a:rPr>
              <a:t>4.2. </a:t>
            </a:r>
            <a:r>
              <a:rPr lang="fr-FR" b="1" dirty="0" err="1">
                <a:solidFill>
                  <a:prstClr val="black">
                    <a:lumMod val="85000"/>
                    <a:lumOff val="15000"/>
                  </a:prstClr>
                </a:solidFill>
              </a:rPr>
              <a:t>Materials</a:t>
            </a:r>
            <a:r>
              <a:rPr lang="fr-FR" b="1" dirty="0">
                <a:solidFill>
                  <a:prstClr val="black">
                    <a:lumMod val="85000"/>
                    <a:lumOff val="15000"/>
                  </a:prstClr>
                </a:solidFill>
              </a:rPr>
              <a:t> and </a:t>
            </a:r>
            <a:r>
              <a:rPr lang="fr-FR" b="1" dirty="0" err="1">
                <a:solidFill>
                  <a:prstClr val="black">
                    <a:lumMod val="85000"/>
                    <a:lumOff val="15000"/>
                  </a:prstClr>
                </a:solidFill>
              </a:rPr>
              <a:t>methods</a:t>
            </a:r>
            <a:r>
              <a:rPr lang="fr-FR" b="1" dirty="0">
                <a:solidFill>
                  <a:prstClr val="black">
                    <a:lumMod val="85000"/>
                    <a:lumOff val="15000"/>
                  </a:prstClr>
                </a:solidFill>
              </a:rPr>
              <a:t> (</a:t>
            </a:r>
            <a:r>
              <a:rPr lang="fr-FR" b="1" i="1" dirty="0" err="1">
                <a:solidFill>
                  <a:prstClr val="black">
                    <a:lumMod val="85000"/>
                    <a:lumOff val="15000"/>
                  </a:prstClr>
                </a:solidFill>
              </a:rPr>
              <a:t>Geostatistical</a:t>
            </a:r>
            <a:r>
              <a:rPr lang="fr-FR" b="1" i="1" dirty="0">
                <a:solidFill>
                  <a:prstClr val="black">
                    <a:lumMod val="85000"/>
                    <a:lumOff val="15000"/>
                  </a:prstClr>
                </a:solidFill>
              </a:rPr>
              <a:t> interpolation </a:t>
            </a:r>
            <a:r>
              <a:rPr lang="fr-FR" b="1" i="1" dirty="0" err="1">
                <a:solidFill>
                  <a:prstClr val="black">
                    <a:lumMod val="85000"/>
                    <a:lumOff val="15000"/>
                  </a:prstClr>
                </a:solidFill>
              </a:rPr>
              <a:t>methods</a:t>
            </a:r>
            <a:r>
              <a:rPr lang="fr-FR" b="1" dirty="0">
                <a:solidFill>
                  <a:prstClr val="black">
                    <a:lumMod val="85000"/>
                    <a:lumOff val="15000"/>
                  </a:prstClr>
                </a:solidFill>
              </a:rPr>
              <a:t>)</a:t>
            </a:r>
            <a:endParaRPr lang="fr-BE" b="1" dirty="0">
              <a:solidFill>
                <a:prstClr val="black">
                  <a:lumMod val="85000"/>
                  <a:lumOff val="15000"/>
                </a:prstClr>
              </a:solidFill>
            </a:endParaRPr>
          </a:p>
        </p:txBody>
      </p:sp>
      <p:sp>
        <p:nvSpPr>
          <p:cNvPr id="10240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sp>
        <p:nvSpPr>
          <p:cNvPr id="102405" name="Rectangle 1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pic>
        <p:nvPicPr>
          <p:cNvPr id="17" name="Espace réservé du contenu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91544" y="1412776"/>
            <a:ext cx="5616624" cy="5299928"/>
          </a:xfrm>
          <a:prstGeom prst="roundRect">
            <a:avLst>
              <a:gd name="adj" fmla="val 8594"/>
            </a:avLst>
          </a:prstGeom>
          <a:solidFill>
            <a:srgbClr val="FFFFFF">
              <a:shade val="85000"/>
            </a:srgbClr>
          </a:solidFill>
          <a:effectLst>
            <a:reflection blurRad="12700" stA="38000" endPos="28000" dist="5000" dir="5400000" sy="-100000" algn="bl" rotWithShape="0"/>
          </a:effectLst>
        </p:spPr>
      </p:pic>
      <p:sp>
        <p:nvSpPr>
          <p:cNvPr id="102407"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GB" altLang="fr-FR">
              <a:solidFill>
                <a:srgbClr val="000000"/>
              </a:solidFill>
            </a:endParaRPr>
          </a:p>
        </p:txBody>
      </p:sp>
      <p:graphicFrame>
        <p:nvGraphicFramePr>
          <p:cNvPr id="102408" name="Objet 18"/>
          <p:cNvGraphicFramePr>
            <a:graphicFrameLocks noChangeAspect="1"/>
          </p:cNvGraphicFramePr>
          <p:nvPr/>
        </p:nvGraphicFramePr>
        <p:xfrm>
          <a:off x="7716839" y="2492376"/>
          <a:ext cx="2771775" cy="576263"/>
        </p:xfrm>
        <a:graphic>
          <a:graphicData uri="http://schemas.openxmlformats.org/presentationml/2006/ole">
            <mc:AlternateContent xmlns:mc="http://schemas.openxmlformats.org/markup-compatibility/2006">
              <mc:Choice xmlns:v="urn:schemas-microsoft-com:vml" Requires="v">
                <p:oleObj spid="_x0000_s2050" name="Équation" r:id="rId5" imgW="2197100" imgH="457200" progId="Equation.3">
                  <p:embed/>
                </p:oleObj>
              </mc:Choice>
              <mc:Fallback>
                <p:oleObj name="Équation" r:id="rId5" imgW="21971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6839" y="2492376"/>
                        <a:ext cx="2771775" cy="576263"/>
                      </a:xfrm>
                      <a:prstGeom prst="rect">
                        <a:avLst/>
                      </a:prstGeom>
                      <a:solidFill>
                        <a:srgbClr val="E9F4F5"/>
                      </a:solidFill>
                      <a:ln w="28575">
                        <a:solidFill>
                          <a:srgbClr val="92D050"/>
                        </a:solidFill>
                        <a:miter lim="800000"/>
                        <a:headEnd/>
                        <a:tailEnd/>
                      </a:ln>
                    </p:spPr>
                  </p:pic>
                </p:oleObj>
              </mc:Fallback>
            </mc:AlternateContent>
          </a:graphicData>
        </a:graphic>
      </p:graphicFrame>
      <p:sp>
        <p:nvSpPr>
          <p:cNvPr id="20" name="ZoneTexte 19"/>
          <p:cNvSpPr txBox="1"/>
          <p:nvPr/>
        </p:nvSpPr>
        <p:spPr>
          <a:xfrm>
            <a:off x="7448550" y="5056189"/>
            <a:ext cx="3240088" cy="1570037"/>
          </a:xfrm>
          <a:prstGeom prst="rect">
            <a:avLst/>
          </a:prstGeom>
          <a:solidFill>
            <a:schemeClr val="accent5">
              <a:lumMod val="60000"/>
              <a:lumOff val="40000"/>
            </a:schemeClr>
          </a:solidFill>
          <a:ln>
            <a:solidFill>
              <a:srgbClr val="92D050"/>
            </a:solidFill>
          </a:ln>
        </p:spPr>
        <p:style>
          <a:lnRef idx="2">
            <a:schemeClr val="dk1"/>
          </a:lnRef>
          <a:fillRef idx="1">
            <a:schemeClr val="lt1"/>
          </a:fillRef>
          <a:effectRef idx="0">
            <a:schemeClr val="dk1"/>
          </a:effectRef>
          <a:fontRef idx="minor">
            <a:schemeClr val="dk1"/>
          </a:fontRef>
        </p:style>
        <p:txBody>
          <a:bodyPr>
            <a:spAutoFit/>
          </a:bodyPr>
          <a:lstStyle/>
          <a:p>
            <a:pPr fontAlgn="base">
              <a:spcBef>
                <a:spcPct val="0"/>
              </a:spcBef>
              <a:spcAft>
                <a:spcPct val="0"/>
              </a:spcAft>
              <a:defRPr/>
            </a:pPr>
            <a:r>
              <a:rPr lang="fr-BE" sz="1600" dirty="0">
                <a:solidFill>
                  <a:srgbClr val="000000"/>
                </a:solidFill>
              </a:rPr>
              <a:t>Four versions of Geostatistics:</a:t>
            </a:r>
          </a:p>
          <a:p>
            <a:pPr marL="285750" indent="-285750" fontAlgn="base">
              <a:spcBef>
                <a:spcPct val="0"/>
              </a:spcBef>
              <a:spcAft>
                <a:spcPct val="0"/>
              </a:spcAft>
              <a:buFontTx/>
              <a:buChar char="-"/>
              <a:defRPr/>
            </a:pPr>
            <a:r>
              <a:rPr lang="fr-BE" sz="1600" dirty="0" err="1">
                <a:solidFill>
                  <a:srgbClr val="000000"/>
                </a:solidFill>
              </a:rPr>
              <a:t>Ordinary</a:t>
            </a:r>
            <a:r>
              <a:rPr lang="fr-BE" sz="1600" dirty="0">
                <a:solidFill>
                  <a:srgbClr val="000000"/>
                </a:solidFill>
              </a:rPr>
              <a:t> </a:t>
            </a:r>
            <a:r>
              <a:rPr lang="fr-BE" sz="1600" dirty="0" err="1">
                <a:solidFill>
                  <a:srgbClr val="000000"/>
                </a:solidFill>
              </a:rPr>
              <a:t>Kriging</a:t>
            </a:r>
            <a:r>
              <a:rPr lang="fr-BE" sz="1600" dirty="0">
                <a:solidFill>
                  <a:srgbClr val="000000"/>
                </a:solidFill>
              </a:rPr>
              <a:t> (ORK)</a:t>
            </a:r>
          </a:p>
          <a:p>
            <a:pPr marL="285750" indent="-285750" fontAlgn="base">
              <a:spcBef>
                <a:spcPct val="0"/>
              </a:spcBef>
              <a:spcAft>
                <a:spcPct val="0"/>
              </a:spcAft>
              <a:buFontTx/>
              <a:buChar char="-"/>
              <a:defRPr/>
            </a:pPr>
            <a:r>
              <a:rPr lang="fr-BE" sz="1600" dirty="0" err="1">
                <a:solidFill>
                  <a:srgbClr val="000000"/>
                </a:solidFill>
              </a:rPr>
              <a:t>Universal</a:t>
            </a:r>
            <a:r>
              <a:rPr lang="fr-BE" sz="1600" dirty="0">
                <a:solidFill>
                  <a:srgbClr val="000000"/>
                </a:solidFill>
              </a:rPr>
              <a:t> </a:t>
            </a:r>
            <a:r>
              <a:rPr lang="fr-BE" sz="1600" dirty="0" err="1">
                <a:solidFill>
                  <a:srgbClr val="000000"/>
                </a:solidFill>
              </a:rPr>
              <a:t>Kriging</a:t>
            </a:r>
            <a:r>
              <a:rPr lang="fr-BE" sz="1600" dirty="0">
                <a:solidFill>
                  <a:srgbClr val="000000"/>
                </a:solidFill>
              </a:rPr>
              <a:t> (UNK)</a:t>
            </a:r>
          </a:p>
          <a:p>
            <a:pPr marL="285750" indent="-285750" fontAlgn="base">
              <a:spcBef>
                <a:spcPct val="0"/>
              </a:spcBef>
              <a:spcAft>
                <a:spcPct val="0"/>
              </a:spcAft>
              <a:buFontTx/>
              <a:buChar char="-"/>
              <a:defRPr/>
            </a:pPr>
            <a:r>
              <a:rPr lang="fr-BE" sz="1600" dirty="0" err="1">
                <a:solidFill>
                  <a:srgbClr val="000000"/>
                </a:solidFill>
              </a:rPr>
              <a:t>Kriging</a:t>
            </a:r>
            <a:r>
              <a:rPr lang="fr-BE" sz="1600" dirty="0">
                <a:solidFill>
                  <a:srgbClr val="000000"/>
                </a:solidFill>
              </a:rPr>
              <a:t> </a:t>
            </a:r>
            <a:r>
              <a:rPr lang="fr-BE" sz="1600" dirty="0" err="1">
                <a:solidFill>
                  <a:srgbClr val="000000"/>
                </a:solidFill>
              </a:rPr>
              <a:t>with</a:t>
            </a:r>
            <a:r>
              <a:rPr lang="fr-BE" sz="1600" dirty="0">
                <a:solidFill>
                  <a:srgbClr val="000000"/>
                </a:solidFill>
              </a:rPr>
              <a:t> </a:t>
            </a:r>
            <a:r>
              <a:rPr lang="fr-BE" sz="1600" dirty="0" err="1">
                <a:solidFill>
                  <a:srgbClr val="000000"/>
                </a:solidFill>
              </a:rPr>
              <a:t>External</a:t>
            </a:r>
            <a:r>
              <a:rPr lang="fr-BE" sz="1600" dirty="0">
                <a:solidFill>
                  <a:srgbClr val="000000"/>
                </a:solidFill>
              </a:rPr>
              <a:t> Drift (KED)</a:t>
            </a:r>
          </a:p>
          <a:p>
            <a:pPr marL="285750" indent="-285750" fontAlgn="base">
              <a:spcBef>
                <a:spcPct val="0"/>
              </a:spcBef>
              <a:spcAft>
                <a:spcPct val="0"/>
              </a:spcAft>
              <a:buFontTx/>
              <a:buChar char="-"/>
              <a:defRPr/>
            </a:pPr>
            <a:r>
              <a:rPr lang="fr-BE" sz="1600" dirty="0" err="1">
                <a:solidFill>
                  <a:srgbClr val="000000"/>
                </a:solidFill>
              </a:rPr>
              <a:t>Ordinary</a:t>
            </a:r>
            <a:r>
              <a:rPr lang="fr-BE" sz="1600" dirty="0">
                <a:solidFill>
                  <a:srgbClr val="000000"/>
                </a:solidFill>
              </a:rPr>
              <a:t> </a:t>
            </a:r>
            <a:r>
              <a:rPr lang="fr-BE" sz="1600" dirty="0" err="1">
                <a:solidFill>
                  <a:srgbClr val="000000"/>
                </a:solidFill>
              </a:rPr>
              <a:t>Cokriging</a:t>
            </a:r>
            <a:r>
              <a:rPr lang="fr-BE" sz="1600" dirty="0">
                <a:solidFill>
                  <a:srgbClr val="000000"/>
                </a:solidFill>
              </a:rPr>
              <a:t> (OCK)</a:t>
            </a:r>
          </a:p>
        </p:txBody>
      </p:sp>
      <p:sp>
        <p:nvSpPr>
          <p:cNvPr id="21" name="Flèche gauche 20"/>
          <p:cNvSpPr/>
          <p:nvPr/>
        </p:nvSpPr>
        <p:spPr>
          <a:xfrm>
            <a:off x="7248525" y="2708275"/>
            <a:ext cx="431800" cy="190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a:solidFill>
                <a:srgbClr val="FFFFFF"/>
              </a:solidFill>
            </a:endParaRPr>
          </a:p>
        </p:txBody>
      </p:sp>
      <p:sp>
        <p:nvSpPr>
          <p:cNvPr id="22" name="Virage 21"/>
          <p:cNvSpPr/>
          <p:nvPr/>
        </p:nvSpPr>
        <p:spPr>
          <a:xfrm rot="16200000">
            <a:off x="6131719" y="4761707"/>
            <a:ext cx="360363" cy="2159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GB">
              <a:solidFill>
                <a:srgbClr val="000000"/>
              </a:solidFill>
            </a:endParaRPr>
          </a:p>
        </p:txBody>
      </p:sp>
      <p:sp>
        <p:nvSpPr>
          <p:cNvPr id="16" name="Title 8"/>
          <p:cNvSpPr>
            <a:spLocks noGrp="1"/>
          </p:cNvSpPr>
          <p:nvPr>
            <p:ph type="title"/>
          </p:nvPr>
        </p:nvSpPr>
        <p:spPr>
          <a:xfrm>
            <a:off x="1941514" y="76200"/>
            <a:ext cx="8618537" cy="685800"/>
          </a:xfrm>
        </p:spPr>
        <p:txBody>
          <a:bodyPr>
            <a:noAutofit/>
          </a:bodyPr>
          <a:lstStyle/>
          <a:p>
            <a:pPr>
              <a:spcBef>
                <a:spcPts val="0"/>
              </a:spcBef>
              <a:defRPr/>
            </a:pPr>
            <a:r>
              <a:rPr lang="fr-FR" sz="2500" b="1" dirty="0">
                <a:solidFill>
                  <a:prstClr val="black">
                    <a:lumMod val="85000"/>
                    <a:lumOff val="15000"/>
                  </a:prstClr>
                </a:solidFill>
                <a:latin typeface="+mn-lt"/>
                <a:ea typeface="+mn-ea"/>
                <a:cs typeface="+mn-cs"/>
              </a:rPr>
              <a:t>4. </a:t>
            </a:r>
            <a:r>
              <a:rPr lang="en-GB" sz="2500" b="1" dirty="0">
                <a:solidFill>
                  <a:prstClr val="black">
                    <a:lumMod val="85000"/>
                    <a:lumOff val="15000"/>
                  </a:prstClr>
                </a:solidFill>
                <a:latin typeface="+mn-lt"/>
              </a:rPr>
              <a:t>Impacts of geostatistical algorithms on daily extreme rainfall</a:t>
            </a:r>
            <a:endParaRPr lang="fr-FR" sz="2500" b="1" dirty="0">
              <a:solidFill>
                <a:prstClr val="black">
                  <a:lumMod val="85000"/>
                  <a:lumOff val="15000"/>
                </a:prstClr>
              </a:solidFill>
              <a:latin typeface="+mn-lt"/>
              <a:ea typeface="+mn-ea"/>
              <a:cs typeface="+mn-cs"/>
            </a:endParaRPr>
          </a:p>
        </p:txBody>
      </p:sp>
    </p:spTree>
    <p:extLst>
      <p:ext uri="{BB962C8B-B14F-4D97-AF65-F5344CB8AC3E}">
        <p14:creationId xmlns:p14="http://schemas.microsoft.com/office/powerpoint/2010/main" val="309877971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u numéro de diapositive 7"/>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D7172DE-6F70-477A-B179-3E92B9D83B63}" type="slidenum">
              <a:rPr lang="fr-FR" altLang="fr-FR">
                <a:solidFill>
                  <a:srgbClr val="000000"/>
                </a:solidFill>
              </a:rPr>
              <a:pPr eaLnBrk="1" hangingPunct="1"/>
              <a:t>8</a:t>
            </a:fld>
            <a:endParaRPr lang="fr-FR" altLang="fr-FR">
              <a:solidFill>
                <a:srgbClr val="000000"/>
              </a:solidFill>
            </a:endParaRPr>
          </a:p>
        </p:txBody>
      </p:sp>
      <p:sp>
        <p:nvSpPr>
          <p:cNvPr id="132098" name="Rectangle 2"/>
          <p:cNvSpPr>
            <a:spLocks noGrp="1" noChangeArrowheads="1"/>
          </p:cNvSpPr>
          <p:nvPr>
            <p:ph type="title"/>
          </p:nvPr>
        </p:nvSpPr>
        <p:spPr>
          <a:xfrm>
            <a:off x="1981200" y="109538"/>
            <a:ext cx="8229600" cy="1143000"/>
          </a:xfrm>
        </p:spPr>
        <p:txBody>
          <a:bodyPr/>
          <a:lstStyle/>
          <a:p>
            <a:pPr eaLnBrk="1" hangingPunct="1">
              <a:defRPr/>
            </a:pPr>
            <a:r>
              <a:rPr lang="en-GB" sz="4000" b="1" dirty="0">
                <a:effectLst>
                  <a:outerShdw blurRad="38100" dist="38100" dir="2700000" algn="tl">
                    <a:srgbClr val="C0C0C0"/>
                  </a:outerShdw>
                </a:effectLst>
              </a:rPr>
              <a:t>Spatial Interpolation Procedures</a:t>
            </a:r>
          </a:p>
        </p:txBody>
      </p:sp>
      <p:sp>
        <p:nvSpPr>
          <p:cNvPr id="132099" name="Rectangle 3"/>
          <p:cNvSpPr>
            <a:spLocks noGrp="1" noChangeArrowheads="1"/>
          </p:cNvSpPr>
          <p:nvPr>
            <p:ph type="body" sz="half" idx="1"/>
          </p:nvPr>
        </p:nvSpPr>
        <p:spPr>
          <a:xfrm>
            <a:off x="2065339" y="2943226"/>
            <a:ext cx="2878137" cy="504825"/>
          </a:xfrm>
        </p:spPr>
        <p:txBody>
          <a:bodyPr/>
          <a:lstStyle/>
          <a:p>
            <a:pPr eaLnBrk="1" hangingPunct="1">
              <a:lnSpc>
                <a:spcPct val="80000"/>
              </a:lnSpc>
              <a:defRPr/>
            </a:pPr>
            <a:r>
              <a:rPr lang="en-GB" sz="1800" b="1">
                <a:effectLst>
                  <a:outerShdw blurRad="38100" dist="38100" dir="2700000" algn="tl">
                    <a:srgbClr val="C0C0C0"/>
                  </a:outerShdw>
                </a:effectLst>
              </a:rPr>
              <a:t>Inverse Distance Weighted: IDW</a:t>
            </a:r>
          </a:p>
        </p:txBody>
      </p:sp>
      <p:graphicFrame>
        <p:nvGraphicFramePr>
          <p:cNvPr id="132100" name="Object 4"/>
          <p:cNvGraphicFramePr>
            <a:graphicFrameLocks noChangeAspect="1"/>
          </p:cNvGraphicFramePr>
          <p:nvPr>
            <p:ph sz="quarter" idx="2"/>
          </p:nvPr>
        </p:nvGraphicFramePr>
        <p:xfrm>
          <a:off x="4189414" y="2073276"/>
          <a:ext cx="1450975" cy="1662113"/>
        </p:xfrm>
        <a:graphic>
          <a:graphicData uri="http://schemas.openxmlformats.org/presentationml/2006/ole">
            <mc:AlternateContent xmlns:mc="http://schemas.openxmlformats.org/markup-compatibility/2006">
              <mc:Choice xmlns:v="urn:schemas-microsoft-com:vml" Requires="v">
                <p:oleObj spid="_x0000_s3074" name="Equation" r:id="rId4" imgW="850531" imgH="939392" progId="Equation.3">
                  <p:embed/>
                </p:oleObj>
              </mc:Choice>
              <mc:Fallback>
                <p:oleObj name="Equation" r:id="rId4" imgW="850531" imgH="93939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414" y="2073276"/>
                        <a:ext cx="1450975" cy="166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30" name="Rectangle 7"/>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32104" name="Text Box 8"/>
          <p:cNvSpPr txBox="1">
            <a:spLocks noChangeArrowheads="1"/>
          </p:cNvSpPr>
          <p:nvPr/>
        </p:nvSpPr>
        <p:spPr bwMode="auto">
          <a:xfrm>
            <a:off x="6959601" y="1268413"/>
            <a:ext cx="3529013" cy="238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500">
                <a:solidFill>
                  <a:srgbClr val="000000"/>
                </a:solidFill>
                <a:latin typeface="Arial Narrow" panose="020B0606020202030204" pitchFamily="34" charset="0"/>
              </a:rPr>
              <a:t>Zg: interpolated rainfall dept at grids;</a:t>
            </a:r>
          </a:p>
          <a:p>
            <a:pPr fontAlgn="base">
              <a:spcBef>
                <a:spcPct val="0"/>
              </a:spcBef>
              <a:spcAft>
                <a:spcPct val="0"/>
              </a:spcAft>
            </a:pPr>
            <a:r>
              <a:rPr lang="en-GB" altLang="fr-FR" sz="1500">
                <a:solidFill>
                  <a:srgbClr val="000000"/>
                </a:solidFill>
                <a:latin typeface="Arial Narrow" panose="020B0606020202030204" pitchFamily="34" charset="0"/>
              </a:rPr>
              <a:t>g=	1, 2, …ng where ng total number of grids ;</a:t>
            </a:r>
          </a:p>
          <a:p>
            <a:pPr fontAlgn="base">
              <a:spcBef>
                <a:spcPct val="0"/>
              </a:spcBef>
              <a:spcAft>
                <a:spcPct val="0"/>
              </a:spcAft>
            </a:pPr>
            <a:r>
              <a:rPr lang="en-GB" altLang="fr-FR" sz="1500">
                <a:solidFill>
                  <a:srgbClr val="000000"/>
                </a:solidFill>
                <a:latin typeface="Arial Narrow" panose="020B0606020202030204" pitchFamily="34" charset="0"/>
              </a:rPr>
              <a:t>ns:	total number of rain gauges;</a:t>
            </a:r>
          </a:p>
          <a:p>
            <a:pPr fontAlgn="base">
              <a:spcBef>
                <a:spcPct val="0"/>
              </a:spcBef>
              <a:spcAft>
                <a:spcPct val="0"/>
              </a:spcAft>
            </a:pPr>
            <a:r>
              <a:rPr lang="en-GB" altLang="fr-FR" sz="1500">
                <a:solidFill>
                  <a:srgbClr val="000000"/>
                </a:solidFill>
                <a:latin typeface="Arial Narrow" panose="020B0606020202030204" pitchFamily="34" charset="0"/>
              </a:rPr>
              <a:t>Zs:	measured rainfall dept at rain gauges;</a:t>
            </a:r>
          </a:p>
          <a:p>
            <a:pPr fontAlgn="base">
              <a:spcBef>
                <a:spcPct val="0"/>
              </a:spcBef>
              <a:spcAft>
                <a:spcPct val="0"/>
              </a:spcAft>
            </a:pPr>
            <a:r>
              <a:rPr lang="en-GB" altLang="fr-FR" sz="1500">
                <a:solidFill>
                  <a:srgbClr val="000000"/>
                </a:solidFill>
                <a:latin typeface="Symbol" panose="05050102010706020507" pitchFamily="18" charset="2"/>
              </a:rPr>
              <a:t>l:</a:t>
            </a:r>
            <a:r>
              <a:rPr lang="en-GB" altLang="fr-FR" sz="1500">
                <a:solidFill>
                  <a:srgbClr val="000000"/>
                </a:solidFill>
                <a:latin typeface="Arial Narrow" panose="020B0606020202030204" pitchFamily="34" charset="0"/>
              </a:rPr>
              <a:t>	weight;</a:t>
            </a:r>
          </a:p>
          <a:p>
            <a:pPr fontAlgn="base">
              <a:spcBef>
                <a:spcPct val="0"/>
              </a:spcBef>
              <a:spcAft>
                <a:spcPct val="0"/>
              </a:spcAft>
            </a:pPr>
            <a:r>
              <a:rPr lang="en-GB" altLang="fr-FR" sz="1500">
                <a:solidFill>
                  <a:srgbClr val="000000"/>
                </a:solidFill>
                <a:latin typeface="Arial Narrow" panose="020B0606020202030204" pitchFamily="34" charset="0"/>
              </a:rPr>
              <a:t>D</a:t>
            </a:r>
            <a:r>
              <a:rPr lang="en-GB" altLang="fr-FR" sz="1500" baseline="-25000">
                <a:solidFill>
                  <a:srgbClr val="000000"/>
                </a:solidFill>
                <a:latin typeface="Arial Narrow" panose="020B0606020202030204" pitchFamily="34" charset="0"/>
              </a:rPr>
              <a:t>ij</a:t>
            </a:r>
            <a:r>
              <a:rPr lang="en-GB" altLang="fr-FR" sz="1500">
                <a:solidFill>
                  <a:srgbClr val="000000"/>
                </a:solidFill>
                <a:latin typeface="Arial Narrow" panose="020B0606020202030204" pitchFamily="34" charset="0"/>
              </a:rPr>
              <a:t>:	distance between rain gauge i and grid j ;</a:t>
            </a:r>
          </a:p>
          <a:p>
            <a:pPr fontAlgn="base">
              <a:spcBef>
                <a:spcPct val="0"/>
              </a:spcBef>
              <a:spcAft>
                <a:spcPct val="0"/>
              </a:spcAft>
            </a:pPr>
            <a:r>
              <a:rPr lang="en-GB" altLang="fr-FR" sz="1500">
                <a:solidFill>
                  <a:srgbClr val="000000"/>
                </a:solidFill>
                <a:latin typeface="Arial Narrow" panose="020B0606020202030204" pitchFamily="34" charset="0"/>
              </a:rPr>
              <a:t>d:	usually equal to 2</a:t>
            </a:r>
          </a:p>
          <a:p>
            <a:pPr fontAlgn="base">
              <a:spcBef>
                <a:spcPct val="0"/>
              </a:spcBef>
              <a:spcAft>
                <a:spcPct val="0"/>
              </a:spcAft>
            </a:pPr>
            <a:r>
              <a:rPr lang="en-GB" altLang="fr-FR" sz="1500">
                <a:solidFill>
                  <a:srgbClr val="000000"/>
                </a:solidFill>
                <a:latin typeface="Symbol" panose="05050102010706020507" pitchFamily="18" charset="2"/>
              </a:rPr>
              <a:t>g</a:t>
            </a:r>
            <a:r>
              <a:rPr lang="en-GB" altLang="fr-FR" sz="1500">
                <a:solidFill>
                  <a:srgbClr val="000000"/>
                </a:solidFill>
                <a:latin typeface="Arial Narrow" panose="020B0606020202030204" pitchFamily="34" charset="0"/>
              </a:rPr>
              <a:t>:	semi-variogramme values for different lags</a:t>
            </a:r>
          </a:p>
          <a:p>
            <a:pPr fontAlgn="base">
              <a:spcBef>
                <a:spcPct val="0"/>
              </a:spcBef>
              <a:spcAft>
                <a:spcPct val="0"/>
              </a:spcAft>
            </a:pPr>
            <a:r>
              <a:rPr lang="en-GB" altLang="fr-FR" sz="1500">
                <a:solidFill>
                  <a:srgbClr val="000000"/>
                </a:solidFill>
                <a:latin typeface="Symbol" panose="05050102010706020507" pitchFamily="18" charset="2"/>
              </a:rPr>
              <a:t>m</a:t>
            </a:r>
            <a:r>
              <a:rPr lang="en-GB" altLang="fr-FR" sz="1500">
                <a:solidFill>
                  <a:srgbClr val="000000"/>
                </a:solidFill>
                <a:latin typeface="Arial Narrow" panose="020B0606020202030204" pitchFamily="34" charset="0"/>
              </a:rPr>
              <a:t>:	Lagrange parameter accounting for the constraint on the weights;</a:t>
            </a:r>
          </a:p>
        </p:txBody>
      </p:sp>
      <p:graphicFrame>
        <p:nvGraphicFramePr>
          <p:cNvPr id="103432" name="Object 9"/>
          <p:cNvGraphicFramePr>
            <a:graphicFrameLocks noChangeAspect="1"/>
          </p:cNvGraphicFramePr>
          <p:nvPr/>
        </p:nvGraphicFramePr>
        <p:xfrm>
          <a:off x="3216275" y="1484314"/>
          <a:ext cx="2228850" cy="1057275"/>
        </p:xfrm>
        <a:graphic>
          <a:graphicData uri="http://schemas.openxmlformats.org/presentationml/2006/ole">
            <mc:AlternateContent xmlns:mc="http://schemas.openxmlformats.org/markup-compatibility/2006">
              <mc:Choice xmlns:v="urn:schemas-microsoft-com:vml" Requires="v">
                <p:oleObj spid="_x0000_s3075" name="Equation" r:id="rId6" imgW="901309" imgH="431613" progId="Equation.3">
                  <p:embed/>
                </p:oleObj>
              </mc:Choice>
              <mc:Fallback>
                <p:oleObj name="Equation" r:id="rId6" imgW="901309"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275" y="1484314"/>
                        <a:ext cx="22288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3" name="Rectangle 10"/>
          <p:cNvSpPr>
            <a:spLocks noChangeArrowheads="1"/>
          </p:cNvSpPr>
          <p:nvPr/>
        </p:nvSpPr>
        <p:spPr bwMode="auto">
          <a:xfrm>
            <a:off x="1524001" y="2425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32107" name="Rectangle 11"/>
          <p:cNvSpPr>
            <a:spLocks noChangeArrowheads="1"/>
          </p:cNvSpPr>
          <p:nvPr/>
        </p:nvSpPr>
        <p:spPr bwMode="auto">
          <a:xfrm>
            <a:off x="2063750" y="3924300"/>
            <a:ext cx="2662238"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base">
              <a:spcBef>
                <a:spcPct val="20000"/>
              </a:spcBef>
              <a:spcAft>
                <a:spcPct val="0"/>
              </a:spcAft>
              <a:buFontTx/>
              <a:buChar char="•"/>
              <a:defRPr/>
            </a:pPr>
            <a:r>
              <a:rPr lang="en-GB" b="1">
                <a:solidFill>
                  <a:srgbClr val="000000"/>
                </a:solidFill>
                <a:effectLst>
                  <a:outerShdw blurRad="38100" dist="38100" dir="2700000" algn="tl">
                    <a:srgbClr val="C0C0C0"/>
                  </a:outerShdw>
                </a:effectLst>
              </a:rPr>
              <a:t>Ordinary Kriging: ORK</a:t>
            </a:r>
          </a:p>
        </p:txBody>
      </p:sp>
      <p:graphicFrame>
        <p:nvGraphicFramePr>
          <p:cNvPr id="132108" name="Object 12"/>
          <p:cNvGraphicFramePr>
            <a:graphicFrameLocks noChangeAspect="1"/>
          </p:cNvGraphicFramePr>
          <p:nvPr>
            <p:ph sz="quarter" idx="3"/>
          </p:nvPr>
        </p:nvGraphicFramePr>
        <p:xfrm>
          <a:off x="2063750" y="4625975"/>
          <a:ext cx="3600450" cy="1536700"/>
        </p:xfrm>
        <a:graphic>
          <a:graphicData uri="http://schemas.openxmlformats.org/presentationml/2006/ole">
            <mc:AlternateContent xmlns:mc="http://schemas.openxmlformats.org/markup-compatibility/2006">
              <mc:Choice xmlns:v="urn:schemas-microsoft-com:vml" Requires="v">
                <p:oleObj spid="_x0000_s3076" name="Equation" r:id="rId8" imgW="1993900" imgH="850900" progId="Equation.3">
                  <p:embed/>
                </p:oleObj>
              </mc:Choice>
              <mc:Fallback>
                <p:oleObj name="Equation" r:id="rId8" imgW="1993900" imgH="8509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3750" y="4625975"/>
                        <a:ext cx="3600450"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9" name="Object 13"/>
          <p:cNvGraphicFramePr>
            <a:graphicFrameLocks noChangeAspect="1"/>
          </p:cNvGraphicFramePr>
          <p:nvPr/>
        </p:nvGraphicFramePr>
        <p:xfrm>
          <a:off x="5808663" y="4645025"/>
          <a:ext cx="4464050" cy="1524000"/>
        </p:xfrm>
        <a:graphic>
          <a:graphicData uri="http://schemas.openxmlformats.org/presentationml/2006/ole">
            <mc:AlternateContent xmlns:mc="http://schemas.openxmlformats.org/markup-compatibility/2006">
              <mc:Choice xmlns:v="urn:schemas-microsoft-com:vml" Requires="v">
                <p:oleObj spid="_x0000_s3077" name="Equation" r:id="rId10" imgW="2489200" imgH="850900" progId="Equation.3">
                  <p:embed/>
                </p:oleObj>
              </mc:Choice>
              <mc:Fallback>
                <p:oleObj name="Equation" r:id="rId10" imgW="2489200" imgH="850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8663" y="4645025"/>
                        <a:ext cx="44640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10" name="Rectangle 14"/>
          <p:cNvSpPr>
            <a:spLocks noChangeArrowheads="1"/>
          </p:cNvSpPr>
          <p:nvPr/>
        </p:nvSpPr>
        <p:spPr bwMode="auto">
          <a:xfrm>
            <a:off x="5570538" y="3924301"/>
            <a:ext cx="3313112"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base">
              <a:spcBef>
                <a:spcPct val="20000"/>
              </a:spcBef>
              <a:spcAft>
                <a:spcPct val="0"/>
              </a:spcAft>
              <a:buFontTx/>
              <a:buChar char="•"/>
              <a:defRPr/>
            </a:pPr>
            <a:r>
              <a:rPr lang="en-GB" b="1">
                <a:solidFill>
                  <a:srgbClr val="000000"/>
                </a:solidFill>
                <a:effectLst>
                  <a:outerShdw blurRad="38100" dist="38100" dir="2700000" algn="tl">
                    <a:srgbClr val="C0C0C0"/>
                  </a:outerShdw>
                </a:effectLst>
              </a:rPr>
              <a:t>Universal Kriging &amp; </a:t>
            </a:r>
          </a:p>
          <a:p>
            <a:pPr marL="342900" indent="-342900" fontAlgn="base">
              <a:spcBef>
                <a:spcPct val="20000"/>
              </a:spcBef>
              <a:spcAft>
                <a:spcPct val="0"/>
              </a:spcAft>
              <a:defRPr/>
            </a:pPr>
            <a:r>
              <a:rPr lang="en-GB" b="1">
                <a:solidFill>
                  <a:srgbClr val="000000"/>
                </a:solidFill>
                <a:effectLst>
                  <a:outerShdw blurRad="38100" dist="38100" dir="2700000" algn="tl">
                    <a:srgbClr val="C0C0C0"/>
                  </a:outerShdw>
                </a:effectLst>
              </a:rPr>
              <a:t>	Kriging with an External Drift</a:t>
            </a:r>
            <a:endParaRPr lang="en-GB" sz="2000" b="1">
              <a:solidFill>
                <a:srgbClr val="000000"/>
              </a:solidFill>
              <a:effectLst>
                <a:outerShdw blurRad="38100" dist="38100" dir="2700000" algn="tl">
                  <a:srgbClr val="C0C0C0"/>
                </a:outerShdw>
              </a:effectLst>
            </a:endParaRPr>
          </a:p>
        </p:txBody>
      </p:sp>
      <p:graphicFrame>
        <p:nvGraphicFramePr>
          <p:cNvPr id="132111" name="Object 15"/>
          <p:cNvGraphicFramePr>
            <a:graphicFrameLocks noChangeAspect="1"/>
          </p:cNvGraphicFramePr>
          <p:nvPr/>
        </p:nvGraphicFramePr>
        <p:xfrm>
          <a:off x="3000375" y="6173788"/>
          <a:ext cx="1944688" cy="647700"/>
        </p:xfrm>
        <a:graphic>
          <a:graphicData uri="http://schemas.openxmlformats.org/presentationml/2006/ole">
            <mc:AlternateContent xmlns:mc="http://schemas.openxmlformats.org/markup-compatibility/2006">
              <mc:Choice xmlns:v="urn:schemas-microsoft-com:vml" Requires="v">
                <p:oleObj spid="_x0000_s3078" name="Equation" r:id="rId12" imgW="545626" imgH="177646" progId="Equation.3">
                  <p:embed/>
                </p:oleObj>
              </mc:Choice>
              <mc:Fallback>
                <p:oleObj name="Equation" r:id="rId12" imgW="545626" imgH="17764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0375" y="6173788"/>
                        <a:ext cx="19446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112" name="Object 16"/>
          <p:cNvGraphicFramePr>
            <a:graphicFrameLocks noChangeAspect="1"/>
          </p:cNvGraphicFramePr>
          <p:nvPr/>
        </p:nvGraphicFramePr>
        <p:xfrm>
          <a:off x="5813425" y="5961064"/>
          <a:ext cx="2730500" cy="873125"/>
        </p:xfrm>
        <a:graphic>
          <a:graphicData uri="http://schemas.openxmlformats.org/presentationml/2006/ole">
            <mc:AlternateContent xmlns:mc="http://schemas.openxmlformats.org/markup-compatibility/2006">
              <mc:Choice xmlns:v="urn:schemas-microsoft-com:vml" Requires="v">
                <p:oleObj spid="_x0000_s3079" name="Equation" r:id="rId14" imgW="711200" imgH="228600" progId="Equation.3">
                  <p:embed/>
                </p:oleObj>
              </mc:Choice>
              <mc:Fallback>
                <p:oleObj name="Equation" r:id="rId14" imgW="7112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13425" y="5961064"/>
                        <a:ext cx="27305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113" name="AutoShape 17"/>
          <p:cNvSpPr>
            <a:spLocks noChangeArrowheads="1"/>
          </p:cNvSpPr>
          <p:nvPr/>
        </p:nvSpPr>
        <p:spPr bwMode="auto">
          <a:xfrm>
            <a:off x="5145089" y="6337301"/>
            <a:ext cx="504825" cy="288925"/>
          </a:xfrm>
          <a:prstGeom prst="rightArrow">
            <a:avLst>
              <a:gd name="adj1" fmla="val 50000"/>
              <a:gd name="adj2" fmla="val 43681"/>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32114" name="Text Box 18"/>
          <p:cNvSpPr txBox="1">
            <a:spLocks noChangeArrowheads="1"/>
          </p:cNvSpPr>
          <p:nvPr/>
        </p:nvSpPr>
        <p:spPr bwMode="auto">
          <a:xfrm>
            <a:off x="8656638" y="3852863"/>
            <a:ext cx="1820862" cy="101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0975" indent="-18097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fr-FR" sz="1500">
                <a:solidFill>
                  <a:srgbClr val="000000"/>
                </a:solidFill>
                <a:latin typeface="Arial Narrow" panose="020B0606020202030204" pitchFamily="34" charset="0"/>
              </a:rPr>
              <a:t>f:	deterministic functions for local trend and external drift</a:t>
            </a:r>
          </a:p>
        </p:txBody>
      </p:sp>
    </p:spTree>
    <p:extLst>
      <p:ext uri="{BB962C8B-B14F-4D97-AF65-F5344CB8AC3E}">
        <p14:creationId xmlns:p14="http://schemas.microsoft.com/office/powerpoint/2010/main" val="3649819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10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104">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2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1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10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10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1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1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21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2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2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P spid="132107" grpId="0"/>
      <p:bldP spid="132110" grpId="0"/>
      <p:bldP spid="132113" grpId="0" animBg="1"/>
      <p:bldP spid="13211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Espace réservé du numéro de diapositive 5"/>
          <p:cNvSpPr>
            <a:spLocks noGrp="1"/>
          </p:cNvSpPr>
          <p:nvPr>
            <p:ph type="sldNum" sz="quarter" idx="12"/>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E6EF74-B806-4E6B-B1FB-B619E4B8700E}" type="slidenum">
              <a:rPr lang="fr-FR" altLang="fr-FR">
                <a:solidFill>
                  <a:srgbClr val="000000"/>
                </a:solidFill>
              </a:rPr>
              <a:pPr eaLnBrk="1" hangingPunct="1"/>
              <a:t>9</a:t>
            </a:fld>
            <a:endParaRPr lang="fr-FR" altLang="fr-FR">
              <a:solidFill>
                <a:srgbClr val="000000"/>
              </a:solidFill>
            </a:endParaRPr>
          </a:p>
        </p:txBody>
      </p:sp>
      <p:sp>
        <p:nvSpPr>
          <p:cNvPr id="134146" name="Rectangle 2"/>
          <p:cNvSpPr>
            <a:spLocks noGrp="1" noChangeArrowheads="1"/>
          </p:cNvSpPr>
          <p:nvPr>
            <p:ph type="title"/>
          </p:nvPr>
        </p:nvSpPr>
        <p:spPr/>
        <p:txBody>
          <a:bodyPr/>
          <a:lstStyle/>
          <a:p>
            <a:pPr eaLnBrk="1" hangingPunct="1">
              <a:defRPr/>
            </a:pPr>
            <a:r>
              <a:rPr lang="en-GB" b="1" smtClean="0">
                <a:effectLst>
                  <a:outerShdw blurRad="38100" dist="38100" dir="2700000" algn="tl">
                    <a:srgbClr val="C0C0C0"/>
                  </a:outerShdw>
                </a:effectLst>
              </a:rPr>
              <a:t>Spatial Interpolation Procedures</a:t>
            </a:r>
          </a:p>
        </p:txBody>
      </p:sp>
      <p:sp>
        <p:nvSpPr>
          <p:cNvPr id="134147" name="Rectangle 3"/>
          <p:cNvSpPr>
            <a:spLocks noGrp="1" noChangeArrowheads="1"/>
          </p:cNvSpPr>
          <p:nvPr>
            <p:ph type="body" idx="1"/>
          </p:nvPr>
        </p:nvSpPr>
        <p:spPr>
          <a:xfrm>
            <a:off x="1981200" y="1600200"/>
            <a:ext cx="8229600" cy="800100"/>
          </a:xfrm>
        </p:spPr>
        <p:txBody>
          <a:bodyPr/>
          <a:lstStyle/>
          <a:p>
            <a:pPr eaLnBrk="1" hangingPunct="1">
              <a:defRPr/>
            </a:pPr>
            <a:r>
              <a:rPr lang="en-GB" sz="2400" b="1">
                <a:effectLst>
                  <a:outerShdw blurRad="38100" dist="38100" dir="2700000" algn="tl">
                    <a:srgbClr val="C0C0C0"/>
                  </a:outerShdw>
                </a:effectLst>
              </a:rPr>
              <a:t>Ordinary Cokriging: OCK (geostatistics)</a:t>
            </a:r>
          </a:p>
        </p:txBody>
      </p:sp>
      <p:pic>
        <p:nvPicPr>
          <p:cNvPr id="104453" name="Picture 4" descr="GbxAgroBioTech"/>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1088" y="68263"/>
            <a:ext cx="12954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5" descr="logo_coul_texte_cadre_7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4" y="17463"/>
            <a:ext cx="8270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Rectangle 6"/>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4456" name="Rectangle 7"/>
          <p:cNvSpPr>
            <a:spLocks noChangeArrowheads="1"/>
          </p:cNvSpPr>
          <p:nvPr/>
        </p:nvSpPr>
        <p:spPr bwMode="auto">
          <a:xfrm>
            <a:off x="1524001" y="27728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
        <p:nvSpPr>
          <p:cNvPr id="104457" name="Rectangle 8"/>
          <p:cNvSpPr>
            <a:spLocks noChangeArrowheads="1"/>
          </p:cNvSpPr>
          <p:nvPr/>
        </p:nvSpPr>
        <p:spPr bwMode="auto">
          <a:xfrm>
            <a:off x="1524001"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4458" name="Object 9"/>
          <p:cNvGraphicFramePr>
            <a:graphicFrameLocks noChangeAspect="1"/>
          </p:cNvGraphicFramePr>
          <p:nvPr/>
        </p:nvGraphicFramePr>
        <p:xfrm>
          <a:off x="3986213" y="2659064"/>
          <a:ext cx="3765550" cy="1057275"/>
        </p:xfrm>
        <a:graphic>
          <a:graphicData uri="http://schemas.openxmlformats.org/presentationml/2006/ole">
            <mc:AlternateContent xmlns:mc="http://schemas.openxmlformats.org/markup-compatibility/2006">
              <mc:Choice xmlns:v="urn:schemas-microsoft-com:vml" Requires="v">
                <p:oleObj spid="_x0000_s4098" name="Equation" r:id="rId6" imgW="1524000" imgH="431800" progId="Equation.3">
                  <p:embed/>
                </p:oleObj>
              </mc:Choice>
              <mc:Fallback>
                <p:oleObj name="Equation" r:id="rId6" imgW="15240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6213" y="2659064"/>
                        <a:ext cx="37655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9" name="Rectangle 10"/>
          <p:cNvSpPr>
            <a:spLocks noChangeArrowheads="1"/>
          </p:cNvSpPr>
          <p:nvPr/>
        </p:nvSpPr>
        <p:spPr bwMode="auto">
          <a:xfrm>
            <a:off x="1524001" y="2425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graphicFrame>
        <p:nvGraphicFramePr>
          <p:cNvPr id="104460" name="Object 11"/>
          <p:cNvGraphicFramePr>
            <a:graphicFrameLocks noChangeAspect="1"/>
          </p:cNvGraphicFramePr>
          <p:nvPr/>
        </p:nvGraphicFramePr>
        <p:xfrm>
          <a:off x="2020888" y="3873500"/>
          <a:ext cx="6019800" cy="2497138"/>
        </p:xfrm>
        <a:graphic>
          <a:graphicData uri="http://schemas.openxmlformats.org/presentationml/2006/ole">
            <mc:AlternateContent xmlns:mc="http://schemas.openxmlformats.org/markup-compatibility/2006">
              <mc:Choice xmlns:v="urn:schemas-microsoft-com:vml" Requires="v">
                <p:oleObj spid="_x0000_s4099" name="Equation" r:id="rId8" imgW="3949700" imgH="1638300" progId="Equation.3">
                  <p:embed/>
                </p:oleObj>
              </mc:Choice>
              <mc:Fallback>
                <p:oleObj name="Equation" r:id="rId8" imgW="3949700" imgH="1638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888" y="3873500"/>
                        <a:ext cx="60198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1" name="Text Box 12"/>
          <p:cNvSpPr txBox="1">
            <a:spLocks noChangeArrowheads="1"/>
          </p:cNvSpPr>
          <p:nvPr/>
        </p:nvSpPr>
        <p:spPr bwMode="auto">
          <a:xfrm>
            <a:off x="8112125" y="1268413"/>
            <a:ext cx="2376488" cy="444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GB" altLang="fr-FR" sz="1500">
                <a:solidFill>
                  <a:srgbClr val="000000"/>
                </a:solidFill>
                <a:latin typeface="Arial Narrow" panose="020B0606020202030204" pitchFamily="34" charset="0"/>
              </a:rPr>
              <a:t>Zg:	interpolated rainfall dept at grids;</a:t>
            </a:r>
          </a:p>
          <a:p>
            <a:pPr fontAlgn="base">
              <a:spcBef>
                <a:spcPct val="0"/>
              </a:spcBef>
              <a:spcAft>
                <a:spcPct val="0"/>
              </a:spcAft>
            </a:pPr>
            <a:r>
              <a:rPr lang="en-GB" altLang="fr-FR" sz="1500">
                <a:solidFill>
                  <a:srgbClr val="000000"/>
                </a:solidFill>
                <a:latin typeface="Arial Narrow" panose="020B0606020202030204" pitchFamily="34" charset="0"/>
              </a:rPr>
              <a:t>g=	1, 2, …ng where ng total number of grids ;</a:t>
            </a:r>
          </a:p>
          <a:p>
            <a:pPr fontAlgn="base">
              <a:spcBef>
                <a:spcPct val="0"/>
              </a:spcBef>
              <a:spcAft>
                <a:spcPct val="0"/>
              </a:spcAft>
            </a:pPr>
            <a:r>
              <a:rPr lang="en-GB" altLang="fr-FR" sz="1500">
                <a:solidFill>
                  <a:srgbClr val="000000"/>
                </a:solidFill>
                <a:latin typeface="Arial Narrow" panose="020B0606020202030204" pitchFamily="34" charset="0"/>
              </a:rPr>
              <a:t>ns:	total number of rain gauges;</a:t>
            </a:r>
          </a:p>
          <a:p>
            <a:pPr fontAlgn="base">
              <a:spcBef>
                <a:spcPct val="0"/>
              </a:spcBef>
              <a:spcAft>
                <a:spcPct val="0"/>
              </a:spcAft>
            </a:pPr>
            <a:r>
              <a:rPr lang="en-GB" altLang="fr-FR" sz="1500">
                <a:solidFill>
                  <a:srgbClr val="000000"/>
                </a:solidFill>
                <a:latin typeface="Arial Narrow" panose="020B0606020202030204" pitchFamily="34" charset="0"/>
              </a:rPr>
              <a:t>Zs:	measured rainfall dept at rain gauges;</a:t>
            </a:r>
          </a:p>
          <a:p>
            <a:pPr fontAlgn="base">
              <a:spcBef>
                <a:spcPct val="0"/>
              </a:spcBef>
              <a:spcAft>
                <a:spcPct val="0"/>
              </a:spcAft>
            </a:pPr>
            <a:r>
              <a:rPr lang="en-GB" altLang="fr-FR" sz="1500">
                <a:solidFill>
                  <a:srgbClr val="000000"/>
                </a:solidFill>
                <a:latin typeface="Symbol" panose="05050102010706020507" pitchFamily="18" charset="2"/>
              </a:rPr>
              <a:t>l</a:t>
            </a:r>
            <a:r>
              <a:rPr lang="en-GB" altLang="fr-FR" sz="1500">
                <a:solidFill>
                  <a:srgbClr val="000000"/>
                </a:solidFill>
                <a:latin typeface="Arial Narrow" panose="020B0606020202030204" pitchFamily="34" charset="0"/>
              </a:rPr>
              <a:t>:	rainfall weight (primary data);</a:t>
            </a:r>
          </a:p>
          <a:p>
            <a:pPr fontAlgn="base">
              <a:spcBef>
                <a:spcPct val="0"/>
              </a:spcBef>
              <a:spcAft>
                <a:spcPct val="0"/>
              </a:spcAft>
            </a:pPr>
            <a:r>
              <a:rPr lang="en-GB" altLang="fr-FR" sz="1500">
                <a:solidFill>
                  <a:srgbClr val="000000"/>
                </a:solidFill>
                <a:latin typeface="Symbol" panose="05050102010706020507" pitchFamily="18" charset="2"/>
              </a:rPr>
              <a:t>g</a:t>
            </a:r>
            <a:r>
              <a:rPr lang="en-GB" altLang="fr-FR" sz="1500">
                <a:solidFill>
                  <a:srgbClr val="000000"/>
                </a:solidFill>
                <a:latin typeface="Arial Narrow" panose="020B0606020202030204" pitchFamily="34" charset="0"/>
              </a:rPr>
              <a:t>:	semi-variogramme or cross-variogramme for different lags;</a:t>
            </a:r>
          </a:p>
          <a:p>
            <a:pPr fontAlgn="base">
              <a:spcBef>
                <a:spcPct val="0"/>
              </a:spcBef>
              <a:spcAft>
                <a:spcPct val="0"/>
              </a:spcAft>
            </a:pPr>
            <a:r>
              <a:rPr lang="en-GB" altLang="fr-FR" sz="1500">
                <a:solidFill>
                  <a:srgbClr val="000000"/>
                </a:solidFill>
                <a:latin typeface="Symbol" panose="05050102010706020507" pitchFamily="18" charset="2"/>
              </a:rPr>
              <a:t>m</a:t>
            </a:r>
            <a:r>
              <a:rPr lang="en-GB" altLang="fr-FR" sz="1500">
                <a:solidFill>
                  <a:srgbClr val="000000"/>
                </a:solidFill>
                <a:latin typeface="Arial Narrow" panose="020B0606020202030204" pitchFamily="34" charset="0"/>
              </a:rPr>
              <a:t>:	Lagrange parameters accounting for constraint on different weights</a:t>
            </a:r>
          </a:p>
          <a:p>
            <a:pPr fontAlgn="base">
              <a:spcBef>
                <a:spcPct val="0"/>
              </a:spcBef>
              <a:spcAft>
                <a:spcPct val="0"/>
              </a:spcAft>
            </a:pPr>
            <a:r>
              <a:rPr lang="en-GB" altLang="fr-FR" sz="1500">
                <a:solidFill>
                  <a:srgbClr val="000000"/>
                </a:solidFill>
                <a:latin typeface="Arial Narrow" panose="020B0606020202030204" pitchFamily="34" charset="0"/>
              </a:rPr>
              <a:t>Ys:	secondary variable at rain gauges;</a:t>
            </a:r>
          </a:p>
          <a:p>
            <a:pPr fontAlgn="base">
              <a:spcBef>
                <a:spcPct val="0"/>
              </a:spcBef>
              <a:spcAft>
                <a:spcPct val="0"/>
              </a:spcAft>
            </a:pPr>
            <a:r>
              <a:rPr lang="en-GB" altLang="fr-FR" sz="1500">
                <a:solidFill>
                  <a:srgbClr val="000000"/>
                </a:solidFill>
                <a:latin typeface="Symbol" panose="05050102010706020507" pitchFamily="18" charset="2"/>
              </a:rPr>
              <a:t>a</a:t>
            </a:r>
            <a:r>
              <a:rPr lang="en-GB" altLang="fr-FR" sz="1500">
                <a:solidFill>
                  <a:srgbClr val="000000"/>
                </a:solidFill>
                <a:latin typeface="Arial Narrow" panose="020B0606020202030204" pitchFamily="34" charset="0"/>
              </a:rPr>
              <a:t> :	secondary data weight</a:t>
            </a:r>
          </a:p>
        </p:txBody>
      </p:sp>
      <p:graphicFrame>
        <p:nvGraphicFramePr>
          <p:cNvPr id="104462" name="Object 13"/>
          <p:cNvGraphicFramePr>
            <a:graphicFrameLocks noChangeAspect="1"/>
          </p:cNvGraphicFramePr>
          <p:nvPr/>
        </p:nvGraphicFramePr>
        <p:xfrm>
          <a:off x="3000375" y="6173788"/>
          <a:ext cx="1944688" cy="647700"/>
        </p:xfrm>
        <a:graphic>
          <a:graphicData uri="http://schemas.openxmlformats.org/presentationml/2006/ole">
            <mc:AlternateContent xmlns:mc="http://schemas.openxmlformats.org/markup-compatibility/2006">
              <mc:Choice xmlns:v="urn:schemas-microsoft-com:vml" Requires="v">
                <p:oleObj spid="_x0000_s4100" name="Equation" r:id="rId10" imgW="545626" imgH="177646" progId="Equation.3">
                  <p:embed/>
                </p:oleObj>
              </mc:Choice>
              <mc:Fallback>
                <p:oleObj name="Equation" r:id="rId10" imgW="545626"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375" y="6173788"/>
                        <a:ext cx="19446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3" name="Object 14"/>
          <p:cNvGraphicFramePr>
            <a:graphicFrameLocks noChangeAspect="1"/>
          </p:cNvGraphicFramePr>
          <p:nvPr/>
        </p:nvGraphicFramePr>
        <p:xfrm>
          <a:off x="5813425" y="5961064"/>
          <a:ext cx="2730500" cy="873125"/>
        </p:xfrm>
        <a:graphic>
          <a:graphicData uri="http://schemas.openxmlformats.org/presentationml/2006/ole">
            <mc:AlternateContent xmlns:mc="http://schemas.openxmlformats.org/markup-compatibility/2006">
              <mc:Choice xmlns:v="urn:schemas-microsoft-com:vml" Requires="v">
                <p:oleObj spid="_x0000_s4101" name="Equation" r:id="rId12" imgW="711200" imgH="228600" progId="Equation.3">
                  <p:embed/>
                </p:oleObj>
              </mc:Choice>
              <mc:Fallback>
                <p:oleObj name="Equation" r:id="rId12" imgW="7112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13425" y="5961064"/>
                        <a:ext cx="27305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4" name="AutoShape 15"/>
          <p:cNvSpPr>
            <a:spLocks noChangeArrowheads="1"/>
          </p:cNvSpPr>
          <p:nvPr/>
        </p:nvSpPr>
        <p:spPr bwMode="auto">
          <a:xfrm>
            <a:off x="5145089" y="6337301"/>
            <a:ext cx="504825" cy="288925"/>
          </a:xfrm>
          <a:prstGeom prst="rightArrow">
            <a:avLst>
              <a:gd name="adj1" fmla="val 50000"/>
              <a:gd name="adj2" fmla="val 43681"/>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fr-BE" altLang="fr-FR">
              <a:solidFill>
                <a:srgbClr val="000000"/>
              </a:solidFill>
            </a:endParaRPr>
          </a:p>
        </p:txBody>
      </p:sp>
    </p:spTree>
    <p:extLst>
      <p:ext uri="{BB962C8B-B14F-4D97-AF65-F5344CB8AC3E}">
        <p14:creationId xmlns:p14="http://schemas.microsoft.com/office/powerpoint/2010/main" val="30356028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1422</Words>
  <Application>Microsoft Office PowerPoint</Application>
  <PresentationFormat>Grand écran</PresentationFormat>
  <Paragraphs>248</Paragraphs>
  <Slides>28</Slides>
  <Notes>24</Notes>
  <HiddenSlides>0</HiddenSlides>
  <MMClips>0</MMClips>
  <ScaleCrop>false</ScaleCrop>
  <HeadingPairs>
    <vt:vector size="8" baseType="variant">
      <vt:variant>
        <vt:lpstr>Polices utilisées</vt:lpstr>
      </vt:variant>
      <vt:variant>
        <vt:i4>5</vt:i4>
      </vt:variant>
      <vt:variant>
        <vt:lpstr>Thème</vt:lpstr>
      </vt:variant>
      <vt:variant>
        <vt:i4>2</vt:i4>
      </vt:variant>
      <vt:variant>
        <vt:lpstr>Serveurs OLE incorporés</vt:lpstr>
      </vt:variant>
      <vt:variant>
        <vt:i4>2</vt:i4>
      </vt:variant>
      <vt:variant>
        <vt:lpstr>Titres des diapositives</vt:lpstr>
      </vt:variant>
      <vt:variant>
        <vt:i4>28</vt:i4>
      </vt:variant>
    </vt:vector>
  </HeadingPairs>
  <TitlesOfParts>
    <vt:vector size="37" baseType="lpstr">
      <vt:lpstr>Arial</vt:lpstr>
      <vt:lpstr>Arial Narrow</vt:lpstr>
      <vt:lpstr>Calibri</vt:lpstr>
      <vt:lpstr>Calibri Light</vt:lpstr>
      <vt:lpstr>Symbol</vt:lpstr>
      <vt:lpstr>Thème Office</vt:lpstr>
      <vt:lpstr>Modèle par défaut</vt:lpstr>
      <vt:lpstr>Microsoft Equation 3.0</vt:lpstr>
      <vt:lpstr>Équation</vt:lpstr>
      <vt:lpstr>Présentation PowerPoint</vt:lpstr>
      <vt:lpstr>Spatialisation des données d’entrée</vt:lpstr>
      <vt:lpstr>4. Impacts of geostatistical algorithms on daily extreme rainfall</vt:lpstr>
      <vt:lpstr>Spatial Interpolation Procedures</vt:lpstr>
      <vt:lpstr>Krigeage</vt:lpstr>
      <vt:lpstr>Pondérations Wi</vt:lpstr>
      <vt:lpstr>4. Impacts of geostatistical algorithms on daily extreme rainfall</vt:lpstr>
      <vt:lpstr>Spatial Interpolation Procedures</vt:lpstr>
      <vt:lpstr>Spatial Interpolation Procedures</vt:lpstr>
      <vt:lpstr>Spatial Interpolation Procedures</vt:lpstr>
      <vt:lpstr>Spatial Interpolation Procedures</vt:lpstr>
      <vt:lpstr>Comparison: Annually Areal Mean Rainfall, case 1</vt:lpstr>
      <vt:lpstr>Comparison: Annually Areal Mean Rainfall, case 4</vt:lpstr>
      <vt:lpstr>5. Validation of geostatistical methods: modelling approach</vt:lpstr>
      <vt:lpstr>5. Validation of geostatistical methods: modelling approach</vt:lpstr>
      <vt:lpstr>5. Validation of geostatistical methods: modelling approach</vt:lpstr>
      <vt:lpstr>5. Validation of geostatistical methods: modelling approach</vt:lpstr>
      <vt:lpstr>5. Validation of geostatistical methods: modelling approach</vt:lpstr>
      <vt:lpstr>5. Validation of geostatistical methods: modelling approach</vt:lpstr>
      <vt:lpstr>5. Validation of geostatistical methods: modelling approach</vt:lpstr>
      <vt:lpstr>Modelling extreme discharge response to geostatistical rainfall</vt:lpstr>
      <vt:lpstr>6. Extreme discharge response to geostatistical rainfall</vt:lpstr>
      <vt:lpstr>6. Extreme discharge response to geostatistical rainfall</vt:lpstr>
      <vt:lpstr>6. Extreme discharge response to geostatistical rainfall</vt:lpstr>
      <vt:lpstr>6. Extreme discharge response to geostatistical rainfall</vt:lpstr>
      <vt:lpstr>6. Extreme discharge response to geostatistical rainfall</vt:lpstr>
      <vt:lpstr>6. Extreme discharge response to geostatistical rainfall</vt:lpstr>
      <vt:lpstr>6. Extreme discharge response to geostatistical rainfall</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Aurore Degre</dc:creator>
  <cp:lastModifiedBy>Aurore Degre</cp:lastModifiedBy>
  <cp:revision>1</cp:revision>
  <dcterms:created xsi:type="dcterms:W3CDTF">2018-01-19T14:40:56Z</dcterms:created>
  <dcterms:modified xsi:type="dcterms:W3CDTF">2018-01-19T14:41:24Z</dcterms:modified>
</cp:coreProperties>
</file>